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371284886786684E-2"/>
          <c:y val="5.047358207403093E-2"/>
          <c:w val="0.92906121923491036"/>
          <c:h val="0.77737220882475977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HDHP/HRA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100"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Sheet1!$B$2:$B$12</c:f>
              <c:numCache>
                <c:formatCode>0%</c:formatCode>
                <c:ptCount val="11"/>
                <c:pt idx="0">
                  <c:v>0.02</c:v>
                </c:pt>
                <c:pt idx="1">
                  <c:v>0.01</c:v>
                </c:pt>
                <c:pt idx="2">
                  <c:v>0.03</c:v>
                </c:pt>
                <c:pt idx="3">
                  <c:v>0.03</c:v>
                </c:pt>
                <c:pt idx="4">
                  <c:v>0.02</c:v>
                </c:pt>
                <c:pt idx="5">
                  <c:v>0.04</c:v>
                </c:pt>
                <c:pt idx="6">
                  <c:v>7.0000000000000007E-2</c:v>
                </c:pt>
                <c:pt idx="7">
                  <c:v>0.05</c:v>
                </c:pt>
                <c:pt idx="8">
                  <c:v>0.06</c:v>
                </c:pt>
                <c:pt idx="9">
                  <c:v>0.04</c:v>
                </c:pt>
                <c:pt idx="10">
                  <c:v>7.0000000000000007E-2</c:v>
                </c:pt>
              </c:numCache>
            </c:numRef>
          </c:val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HSA-Qualified HDHP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Sheet1!$C$2:$C$12</c:f>
              <c:numCache>
                <c:formatCode>0%"*"</c:formatCode>
                <c:ptCount val="11"/>
                <c:pt idx="0" formatCode="0%">
                  <c:v>0.02</c:v>
                </c:pt>
                <c:pt idx="1">
                  <c:v>0.06</c:v>
                </c:pt>
                <c:pt idx="2" formatCode="0%">
                  <c:v>7.0000000000000007E-2</c:v>
                </c:pt>
                <c:pt idx="3" formatCode="0%">
                  <c:v>0.1</c:v>
                </c:pt>
                <c:pt idx="4" formatCode="0%">
                  <c:v>0.1</c:v>
                </c:pt>
                <c:pt idx="5" formatCode="0%">
                  <c:v>0.12</c:v>
                </c:pt>
                <c:pt idx="6" formatCode="0%">
                  <c:v>0.18</c:v>
                </c:pt>
                <c:pt idx="7" formatCode="0%">
                  <c:v>0.26</c:v>
                </c:pt>
                <c:pt idx="8" formatCode="0%">
                  <c:v>0.17</c:v>
                </c:pt>
                <c:pt idx="9" formatCode="0%">
                  <c:v>0.24</c:v>
                </c:pt>
                <c:pt idx="10" formatCode="0%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overlap val="100"/>
        <c:axId val="139780864"/>
        <c:axId val="139782400"/>
      </c:barChart>
      <c:catAx>
        <c:axId val="139780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139782400"/>
        <c:crosses val="autoZero"/>
        <c:auto val="1"/>
        <c:lblAlgn val="ctr"/>
        <c:lblOffset val="100"/>
        <c:noMultiLvlLbl val="0"/>
      </c:catAx>
      <c:valAx>
        <c:axId val="139782400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1397808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7730572645779331E-2"/>
          <c:y val="5.9992422271881667E-2"/>
          <c:w val="0.31707861764397433"/>
          <c:h val="6.75291756795902E-2"/>
        </c:manualLayout>
      </c:layout>
      <c:overlay val="0"/>
      <c:txPr>
        <a:bodyPr/>
        <a:lstStyle/>
        <a:p>
          <a:pPr>
            <a:defRPr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0.08621</cdr:x>
      <cdr:y>0.69164</cdr:y>
    </cdr:from>
    <cdr:to>
      <cdr:x>0.12931</cdr:x>
      <cdr:y>0.75749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2000" y="2667000"/>
          <a:ext cx="381000" cy="2539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n-US" sz="1050" dirty="0" smtClean="0">
              <a:latin typeface="Calibri" panose="020F0502020204030204" pitchFamily="34" charset="0"/>
              <a:cs typeface="Meta Offc Pro"/>
            </a:rPr>
            <a:t>4%</a:t>
          </a:r>
        </a:p>
      </cdr:txBody>
    </cdr:sp>
  </cdr:relSizeAnchor>
  <cdr:relSizeAnchor xmlns:cdr="http://schemas.openxmlformats.org/drawingml/2006/chartDrawing">
    <cdr:from>
      <cdr:x>0.16379</cdr:x>
      <cdr:y>0.65212</cdr:y>
    </cdr:from>
    <cdr:to>
      <cdr:x>0.2069</cdr:x>
      <cdr:y>0.71797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447800" y="2514600"/>
          <a:ext cx="381000" cy="2539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50" dirty="0">
              <a:latin typeface="Calibri" panose="020F0502020204030204" pitchFamily="34" charset="0"/>
              <a:cs typeface="Meta Offc Pro"/>
            </a:rPr>
            <a:t>7</a:t>
          </a:r>
          <a:r>
            <a:rPr lang="en-US" sz="1050" dirty="0" smtClean="0">
              <a:latin typeface="Calibri" panose="020F0502020204030204" pitchFamily="34" charset="0"/>
              <a:cs typeface="Meta Offc Pro"/>
            </a:rPr>
            <a:t>%</a:t>
          </a:r>
        </a:p>
      </cdr:txBody>
    </cdr:sp>
  </cdr:relSizeAnchor>
  <cdr:relSizeAnchor xmlns:cdr="http://schemas.openxmlformats.org/drawingml/2006/chartDrawing">
    <cdr:from>
      <cdr:x>0.25</cdr:x>
      <cdr:y>0.6126</cdr:y>
    </cdr:from>
    <cdr:to>
      <cdr:x>0.30172</cdr:x>
      <cdr:y>0.67845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09800" y="2362200"/>
          <a:ext cx="457200" cy="2539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50" dirty="0" smtClean="0">
              <a:latin typeface="Calibri" panose="020F0502020204030204" pitchFamily="34" charset="0"/>
              <a:cs typeface="Meta Offc Pro"/>
            </a:rPr>
            <a:t>10%</a:t>
          </a:r>
        </a:p>
      </cdr:txBody>
    </cdr:sp>
  </cdr:relSizeAnchor>
  <cdr:relSizeAnchor xmlns:cdr="http://schemas.openxmlformats.org/drawingml/2006/chartDrawing">
    <cdr:from>
      <cdr:x>0.33621</cdr:x>
      <cdr:y>0.55331</cdr:y>
    </cdr:from>
    <cdr:to>
      <cdr:x>0.38793</cdr:x>
      <cdr:y>0.62115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971827" y="2133584"/>
          <a:ext cx="45716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dirty="0" smtClean="0">
              <a:latin typeface="Calibri" panose="020F0502020204030204" pitchFamily="34" charset="0"/>
              <a:cs typeface="Meta Offc Pro"/>
            </a:rPr>
            <a:t>13%</a:t>
          </a:r>
        </a:p>
      </cdr:txBody>
    </cdr:sp>
  </cdr:relSizeAnchor>
  <cdr:relSizeAnchor xmlns:cdr="http://schemas.openxmlformats.org/drawingml/2006/chartDrawing">
    <cdr:from>
      <cdr:x>0.41379</cdr:x>
      <cdr:y>0.57308</cdr:y>
    </cdr:from>
    <cdr:to>
      <cdr:x>0.46552</cdr:x>
      <cdr:y>0.64092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657572" y="2209818"/>
          <a:ext cx="457252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>
              <a:latin typeface="Calibri" panose="020F0502020204030204" pitchFamily="34" charset="0"/>
              <a:cs typeface="Meta Offc Pro"/>
            </a:rPr>
            <a:t>11</a:t>
          </a:r>
          <a:r>
            <a:rPr lang="en-US" sz="1050" dirty="0" smtClean="0">
              <a:latin typeface="Calibri" panose="020F0502020204030204" pitchFamily="34" charset="0"/>
              <a:cs typeface="Meta Offc Pro"/>
            </a:rPr>
            <a:t>%</a:t>
          </a:r>
        </a:p>
      </cdr:txBody>
    </cdr:sp>
  </cdr:relSizeAnchor>
  <cdr:relSizeAnchor xmlns:cdr="http://schemas.openxmlformats.org/drawingml/2006/chartDrawing">
    <cdr:from>
      <cdr:x>0.5</cdr:x>
      <cdr:y>0.51379</cdr:y>
    </cdr:from>
    <cdr:to>
      <cdr:x>0.55172</cdr:x>
      <cdr:y>0.58163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419600" y="1981193"/>
          <a:ext cx="45716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dirty="0" smtClean="0">
              <a:latin typeface="Calibri" panose="020F0502020204030204" pitchFamily="34" charset="0"/>
              <a:cs typeface="Meta Offc Pro"/>
            </a:rPr>
            <a:t>15%</a:t>
          </a:r>
        </a:p>
      </cdr:txBody>
    </cdr:sp>
  </cdr:relSizeAnchor>
  <cdr:relSizeAnchor xmlns:cdr="http://schemas.openxmlformats.org/drawingml/2006/chartDrawing">
    <cdr:from>
      <cdr:x>0.58621</cdr:x>
      <cdr:y>0.37546</cdr:y>
    </cdr:from>
    <cdr:to>
      <cdr:x>0.63793</cdr:x>
      <cdr:y>0.44131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5181600" y="1447800"/>
          <a:ext cx="457200" cy="2539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50" dirty="0" smtClean="0">
              <a:latin typeface="Calibri" panose="020F0502020204030204" pitchFamily="34" charset="0"/>
              <a:cs typeface="Meta Offc Pro"/>
            </a:rPr>
            <a:t>23%</a:t>
          </a:r>
        </a:p>
      </cdr:txBody>
    </cdr:sp>
  </cdr:relSizeAnchor>
  <cdr:relSizeAnchor xmlns:cdr="http://schemas.openxmlformats.org/drawingml/2006/chartDrawing">
    <cdr:from>
      <cdr:x>0.66379</cdr:x>
      <cdr:y>0.27666</cdr:y>
    </cdr:from>
    <cdr:to>
      <cdr:x>0.72414</cdr:x>
      <cdr:y>0.3445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5867400" y="1066800"/>
          <a:ext cx="533445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dirty="0" smtClean="0">
              <a:latin typeface="Calibri" panose="020F0502020204030204" pitchFamily="34" charset="0"/>
              <a:cs typeface="Meta Offc Pro"/>
            </a:rPr>
            <a:t>31%</a:t>
          </a:r>
        </a:p>
      </cdr:txBody>
    </cdr:sp>
  </cdr:relSizeAnchor>
  <cdr:relSizeAnchor xmlns:cdr="http://schemas.openxmlformats.org/drawingml/2006/chartDrawing">
    <cdr:from>
      <cdr:x>0.75862</cdr:x>
      <cdr:y>0.39522</cdr:y>
    </cdr:from>
    <cdr:to>
      <cdr:x>0.81034</cdr:x>
      <cdr:y>0.46307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6705600" y="1524000"/>
          <a:ext cx="457164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>
              <a:latin typeface="Calibri" panose="020F0502020204030204" pitchFamily="34" charset="0"/>
              <a:cs typeface="Meta Offc Pro"/>
            </a:rPr>
            <a:t>23</a:t>
          </a:r>
          <a:r>
            <a:rPr lang="en-US" sz="1050" dirty="0" smtClean="0">
              <a:latin typeface="Calibri" panose="020F0502020204030204" pitchFamily="34" charset="0"/>
              <a:cs typeface="Meta Offc Pro"/>
            </a:rPr>
            <a:t>%</a:t>
          </a:r>
        </a:p>
      </cdr:txBody>
    </cdr:sp>
  </cdr:relSizeAnchor>
  <cdr:relSizeAnchor xmlns:cdr="http://schemas.openxmlformats.org/drawingml/2006/chartDrawing">
    <cdr:from>
      <cdr:x>0.84483</cdr:x>
      <cdr:y>0.31618</cdr:y>
    </cdr:from>
    <cdr:to>
      <cdr:x>0.89655</cdr:x>
      <cdr:y>0.38402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7467600" y="1219200"/>
          <a:ext cx="45716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>
              <a:latin typeface="Calibri" panose="020F0502020204030204" pitchFamily="34" charset="0"/>
              <a:cs typeface="Meta Offc Pro"/>
            </a:rPr>
            <a:t>27</a:t>
          </a:r>
          <a:r>
            <a:rPr lang="en-US" sz="1050" dirty="0" smtClean="0">
              <a:latin typeface="Calibri" panose="020F0502020204030204" pitchFamily="34" charset="0"/>
              <a:cs typeface="Meta Offc Pro"/>
            </a:rPr>
            <a:t>%</a:t>
          </a:r>
        </a:p>
      </cdr:txBody>
    </cdr:sp>
  </cdr:relSizeAnchor>
  <cdr:relSizeAnchor xmlns:cdr="http://schemas.openxmlformats.org/drawingml/2006/chartDrawing">
    <cdr:from>
      <cdr:x>0.92241</cdr:x>
      <cdr:y>0.33594</cdr:y>
    </cdr:from>
    <cdr:to>
      <cdr:x>0.98276</cdr:x>
      <cdr:y>0.40379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8153400" y="1295400"/>
          <a:ext cx="533445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dirty="0" smtClean="0">
              <a:latin typeface="Calibri" panose="020F0502020204030204" pitchFamily="34" charset="0"/>
              <a:cs typeface="Meta Offc Pro"/>
            </a:rPr>
            <a:t>26%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5180DF-54AB-4C57-9F2B-7A45A8A81DF9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A93B0-F09F-4B62-A897-40A25AE0F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660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57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10303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5151037"/>
              </p:ext>
            </p:extLst>
          </p:nvPr>
        </p:nvGraphicFramePr>
        <p:xfrm>
          <a:off x="152400" y="1600200"/>
          <a:ext cx="8839199" cy="3856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5791200"/>
            <a:ext cx="8321040" cy="9753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* Estimate is statistically different from estimate for the previous year shown (p&lt;.05</a:t>
            </a:r>
            <a:r>
              <a:rPr lang="en-US" sz="1100" dirty="0" smtClean="0">
                <a:latin typeface="Calibri" pitchFamily="34" charset="0"/>
              </a:rPr>
              <a:t>).</a:t>
            </a:r>
            <a:endParaRPr lang="en-US" sz="1100" dirty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Either </a:t>
            </a:r>
            <a:r>
              <a:rPr lang="en-US" sz="1100" dirty="0">
                <a:latin typeface="Calibri" pitchFamily="34" charset="0"/>
              </a:rPr>
              <a:t>HDHP/HRA or HSA- Qualified </a:t>
            </a:r>
            <a:r>
              <a:rPr lang="en-US" sz="1100" dirty="0" smtClean="0">
                <a:latin typeface="Calibri" pitchFamily="34" charset="0"/>
              </a:rPr>
              <a:t>HDHP </a:t>
            </a:r>
            <a:r>
              <a:rPr lang="en-US" sz="1100" dirty="0">
                <a:latin typeface="Calibri" pitchFamily="34" charset="0"/>
              </a:rPr>
              <a:t>includes </a:t>
            </a:r>
            <a:r>
              <a:rPr lang="en-US" sz="1100" dirty="0" smtClean="0">
                <a:latin typeface="Calibri" pitchFamily="34" charset="0"/>
              </a:rPr>
              <a:t> 1.3% </a:t>
            </a:r>
            <a:r>
              <a:rPr lang="en-US" sz="1100" dirty="0">
                <a:latin typeface="Calibri" pitchFamily="34" charset="0"/>
              </a:rPr>
              <a:t>of all firms offering health benefits that offer both an HDHP/HRA and an HSA-qualified HDHP.  The comparable percentages for previous years are: 2005 [0.3%], 2006 [0.4%], 2007 [0.2%], 2008 [0.3%], 2009 [&lt;0.1%], 2010 [0.3%], </a:t>
            </a:r>
            <a:r>
              <a:rPr lang="en-US" sz="1100" dirty="0" smtClean="0">
                <a:latin typeface="Calibri" pitchFamily="34" charset="0"/>
              </a:rPr>
              <a:t>2011 [1.8%], 2012 [</a:t>
            </a:r>
            <a:r>
              <a:rPr lang="en-US" sz="1100" dirty="0">
                <a:latin typeface="Calibri" pitchFamily="34" charset="0"/>
              </a:rPr>
              <a:t>0.6%], </a:t>
            </a:r>
            <a:r>
              <a:rPr lang="en-US" sz="1100" dirty="0" smtClean="0">
                <a:latin typeface="Calibri" pitchFamily="34" charset="0"/>
              </a:rPr>
              <a:t>2013 [</a:t>
            </a:r>
            <a:r>
              <a:rPr lang="en-US" sz="1100" dirty="0">
                <a:latin typeface="Calibri" pitchFamily="34" charset="0"/>
              </a:rPr>
              <a:t>1.0%], and </a:t>
            </a:r>
            <a:r>
              <a:rPr lang="en-US" sz="1100" dirty="0" smtClean="0">
                <a:latin typeface="Calibri" pitchFamily="34" charset="0"/>
              </a:rPr>
              <a:t>2014 [0.6%]. Adding the percentage of firms offering HDHP/HRA and HSA-Qualified HDHPs may not sum to the percentage of firms offering HDHP/SOs  because some firms offer both.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Kaiser/HRET Survey of Employer-Sponsored Health Benefits, 2005-2015.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8.1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Firms Offering Health Benefits, Percentage That Offer an HDHP/HRA and/or an HSA-Qualified HDHP, </a:t>
            </a:r>
            <a:r>
              <a:rPr lang="en-US" sz="2400" dirty="0" smtClean="0">
                <a:latin typeface="Calibri" pitchFamily="34" charset="0"/>
              </a:rPr>
              <a:t>2005-2015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019644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153</Words>
  <Application>Microsoft Office PowerPoint</Application>
  <PresentationFormat>On-screen Show (4:3)</PresentationFormat>
  <Paragraphs>16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8.1 Among Firms Offering Health Benefits, Percentage That Offer an HDHP/HRA and/or an HSA-Qualified HDHP, 2005-2015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 Among Firms Offering Health Benefits, Percentage That Offer an HDHP/HRA and/or an HSA-Qualified HDHP, 2005-2015</dc:title>
  <dc:creator>Michelle Long</dc:creator>
  <cp:lastModifiedBy>Michelle Long</cp:lastModifiedBy>
  <cp:revision>1</cp:revision>
  <dcterms:created xsi:type="dcterms:W3CDTF">2015-09-14T16:49:01Z</dcterms:created>
  <dcterms:modified xsi:type="dcterms:W3CDTF">2015-09-14T16:49:01Z</dcterms:modified>
</cp:coreProperties>
</file>