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54465197520057E-2"/>
          <c:y val="0.1009114769744691"/>
          <c:w val="0.924353755922253"/>
          <c:h val="0.7954604111986002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58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strCache>
            </c:strRef>
          </c:cat>
          <c:val>
            <c:numRef>
              <c:f>Sheet1!$B$2:$K$2</c:f>
              <c:numCache>
                <c:formatCode>0%"*"</c:formatCode>
                <c:ptCount val="10"/>
                <c:pt idx="0" formatCode="0%">
                  <c:v>0.16450000000000001</c:v>
                </c:pt>
                <c:pt idx="1">
                  <c:v>0.21</c:v>
                </c:pt>
                <c:pt idx="2">
                  <c:v>0.35</c:v>
                </c:pt>
                <c:pt idx="3" formatCode="0%">
                  <c:v>0.4</c:v>
                </c:pt>
                <c:pt idx="4" formatCode="0%">
                  <c:v>0.46</c:v>
                </c:pt>
                <c:pt idx="5" formatCode="0%">
                  <c:v>0.5</c:v>
                </c:pt>
                <c:pt idx="6" formatCode="0%">
                  <c:v>0.49</c:v>
                </c:pt>
                <c:pt idx="7" formatCode="0%">
                  <c:v>0.57999999999999996</c:v>
                </c:pt>
                <c:pt idx="8" formatCode="0%">
                  <c:v>0.61</c:v>
                </c:pt>
                <c:pt idx="9" formatCode="0%">
                  <c:v>0.63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strCache>
            </c:strRef>
          </c:cat>
          <c:val>
            <c:numRef>
              <c:f>Sheet1!$B$3:$K$3</c:f>
              <c:numCache>
                <c:formatCode>0%</c:formatCode>
                <c:ptCount val="10"/>
                <c:pt idx="0">
                  <c:v>0.06</c:v>
                </c:pt>
                <c:pt idx="1">
                  <c:v>0.08</c:v>
                </c:pt>
                <c:pt idx="2">
                  <c:v>0.09</c:v>
                </c:pt>
                <c:pt idx="3" formatCode="0%&quot;*&quot;">
                  <c:v>0.13</c:v>
                </c:pt>
                <c:pt idx="4">
                  <c:v>0.17</c:v>
                </c:pt>
                <c:pt idx="5" formatCode="0%&quot;*&quot;">
                  <c:v>0.22</c:v>
                </c:pt>
                <c:pt idx="6">
                  <c:v>0.26</c:v>
                </c:pt>
                <c:pt idx="7">
                  <c:v>0.28000000000000003</c:v>
                </c:pt>
                <c:pt idx="8">
                  <c:v>0.32</c:v>
                </c:pt>
                <c:pt idx="9" formatCode="0%&quot;*&quot;">
                  <c:v>0.39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/>
                      <a:t>38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strCache>
            </c:strRef>
          </c:cat>
          <c:val>
            <c:numRef>
              <c:f>Sheet1!$B$4:$K$4</c:f>
              <c:numCache>
                <c:formatCode>0%"*"</c:formatCode>
                <c:ptCount val="10"/>
                <c:pt idx="0" formatCode="0%">
                  <c:v>0.10026400000000001</c:v>
                </c:pt>
                <c:pt idx="1">
                  <c:v>0.12</c:v>
                </c:pt>
                <c:pt idx="2">
                  <c:v>0.18</c:v>
                </c:pt>
                <c:pt idx="3">
                  <c:v>0.22</c:v>
                </c:pt>
                <c:pt idx="4">
                  <c:v>0.27</c:v>
                </c:pt>
                <c:pt idx="5" formatCode="0%">
                  <c:v>0.31</c:v>
                </c:pt>
                <c:pt idx="6" formatCode="0%">
                  <c:v>0.34</c:v>
                </c:pt>
                <c:pt idx="7" formatCode="0%">
                  <c:v>0.38</c:v>
                </c:pt>
                <c:pt idx="8" formatCode="0%">
                  <c:v>0.41</c:v>
                </c:pt>
                <c:pt idx="9" formatCode="0%">
                  <c:v>0.46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657856"/>
        <c:axId val="87663744"/>
      </c:lineChart>
      <c:catAx>
        <c:axId val="876578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87663744"/>
        <c:crosses val="autoZero"/>
        <c:auto val="1"/>
        <c:lblAlgn val="ctr"/>
        <c:lblOffset val="100"/>
        <c:noMultiLvlLbl val="0"/>
      </c:catAx>
      <c:valAx>
        <c:axId val="87663744"/>
        <c:scaling>
          <c:orientation val="minMax"/>
          <c:max val="0.70000000000000007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7657856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0403172429533268E-2"/>
          <c:y val="4.1666666666666664E-2"/>
          <c:w val="0.41726920004564644"/>
          <c:h val="0.18838856080489938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8185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764876"/>
              </p:ext>
            </p:extLst>
          </p:nvPr>
        </p:nvGraphicFramePr>
        <p:xfrm>
          <a:off x="228600" y="1752600"/>
          <a:ext cx="87630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These estimates include workers enrolled in HDHP/SO and other plan types. </a:t>
            </a:r>
            <a:r>
              <a:rPr lang="en-US" sz="1100" dirty="0" smtClean="0">
                <a:latin typeface="+mj-lt"/>
              </a:rPr>
              <a:t>Average </a:t>
            </a:r>
            <a:r>
              <a:rPr lang="en-US" sz="1100" dirty="0">
                <a:latin typeface="+mj-lt"/>
              </a:rPr>
              <a:t>general annual health plan deductibles for PPOs, POS plans, and HDHP/SOs are for in-network services.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7.9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Percentage of Covered Workers Enrolled in a Plan with a General Annual Deductible of $1,000 or More for Single Coverage, By Firm Size,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2006-2015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886694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7.9 Percentage of Covered Workers Enrolled in a Plan with a General Annual Deductible of $1,000 or More for Single Coverage, By Firm Size, 2006-2015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7.9 Percentage of Covered Workers Enrolled in a Plan with a General Annual Deductible of $1,000 or More for Single Coverage, By Firm Size, 2006-2015</dc:title>
  <dc:creator>Michelle Long</dc:creator>
  <cp:lastModifiedBy>Michelle Long</cp:lastModifiedBy>
  <cp:revision>2</cp:revision>
  <dcterms:created xsi:type="dcterms:W3CDTF">2015-09-14T16:47:44Z</dcterms:created>
  <dcterms:modified xsi:type="dcterms:W3CDTF">2015-09-14T17:52:43Z</dcterms:modified>
</cp:coreProperties>
</file>