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924061228703606E-2"/>
          <c:y val="6.0368498885414783E-2"/>
          <c:w val="0.8926814623012661"/>
          <c:h val="0.764151552712560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Sheet1!$B$1:$C$1</c:f>
              <c:strCache>
                <c:ptCount val="2"/>
                <c:pt idx="0">
                  <c:v>Percentage of Covered Workers with a 
Deductible of  $1,000 or More*</c:v>
                </c:pt>
                <c:pt idx="1">
                  <c:v>Percentage of Covered Workers with a 
Deductible of  $2,000 or More*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0.63</c:v>
                </c:pt>
                <c:pt idx="1">
                  <c:v>0.36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Percentage of Covered Workers with a 
Deductible of  $1,000 or More*</c:v>
                </c:pt>
                <c:pt idx="1">
                  <c:v>Percentage of Covered Workers with a 
Deductible of  $2,000 or More*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0.39</c:v>
                </c:pt>
                <c:pt idx="1">
                  <c:v>0.12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Percentage of Covered Workers with a 
Deductible of  $1,000 or More*</c:v>
                </c:pt>
                <c:pt idx="1">
                  <c:v>Percentage of Covered Workers with a 
Deductible of  $2,000 or More*</c:v>
                </c:pt>
              </c:strCache>
            </c:strRef>
          </c:cat>
          <c:val>
            <c:numRef>
              <c:f>Sheet1!$B$4:$C$4</c:f>
              <c:numCache>
                <c:formatCode>0%</c:formatCode>
                <c:ptCount val="2"/>
                <c:pt idx="0">
                  <c:v>0.46</c:v>
                </c:pt>
                <c:pt idx="1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overlap val="-40"/>
        <c:axId val="144372480"/>
        <c:axId val="144374016"/>
      </c:barChart>
      <c:catAx>
        <c:axId val="144372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374016"/>
        <c:crosses val="autoZero"/>
        <c:auto val="1"/>
        <c:lblAlgn val="ctr"/>
        <c:lblOffset val="100"/>
        <c:noMultiLvlLbl val="0"/>
      </c:catAx>
      <c:valAx>
        <c:axId val="14437401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en-US"/>
          </a:p>
        </c:txPr>
        <c:crossAx val="144372480"/>
        <c:crosses val="autoZero"/>
        <c:crossBetween val="between"/>
        <c:majorUnit val="0.2"/>
      </c:valAx>
    </c:plotArea>
    <c:legend>
      <c:legendPos val="tr"/>
      <c:layout>
        <c:manualLayout>
          <c:xMode val="edge"/>
          <c:yMode val="edge"/>
          <c:x val="0.51593932934145093"/>
          <c:y val="5.5555569851157907E-2"/>
          <c:w val="0.37775308738427554"/>
          <c:h val="0.18603832020997374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7348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3872766"/>
              </p:ext>
            </p:extLst>
          </p:nvPr>
        </p:nvGraphicFramePr>
        <p:xfrm>
          <a:off x="92075" y="1447800"/>
          <a:ext cx="895985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638800"/>
            <a:ext cx="8747760" cy="1203960"/>
          </a:xfrm>
        </p:spPr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* </a:t>
            </a:r>
            <a:r>
              <a:rPr lang="en-US" sz="1100" dirty="0">
                <a:latin typeface="+mj-lt"/>
              </a:rPr>
              <a:t>Estimate is statistically different between All Small Firms and All Large Firms within category (p&lt;.05</a:t>
            </a:r>
            <a:r>
              <a:rPr lang="en-US" sz="1100" dirty="0" smtClean="0">
                <a:latin typeface="+mj-lt"/>
              </a:rPr>
              <a:t>).</a:t>
            </a:r>
            <a:endParaRPr lang="en-US" sz="1100" dirty="0">
              <a:latin typeface="+mj-lt"/>
            </a:endParaRP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These estimates include workers enrolled in HDHP/SO and other plan types.  Because we do not collect information on the attributes of conventional plans, to be conservative, we assumed that workers in conventional plans do not have a deductible of $1,000 or more.  </a:t>
            </a:r>
            <a:br>
              <a:rPr lang="en-US" sz="1100" dirty="0">
                <a:latin typeface="+mj-lt"/>
              </a:rPr>
            </a:br>
            <a:r>
              <a:rPr lang="en-US" sz="1100" dirty="0" smtClean="0">
                <a:latin typeface="+mj-lt"/>
              </a:rPr>
              <a:t>Because </a:t>
            </a:r>
            <a:r>
              <a:rPr lang="en-US" sz="1100" dirty="0">
                <a:latin typeface="+mj-lt"/>
              </a:rPr>
              <a:t>of the low enrollment in conventional plans, the impact of this assumption is minimal.  Average general annual health plan deductibles for PPOs, POS plans, and HDHP/SOs are for in-network services.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7.8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Percentage of Covered Workers Enrolled in a Plan with a High General Annual Deductible for Single Coverage, By Firm Size, </a:t>
            </a:r>
            <a:r>
              <a:rPr lang="en-US" sz="2400" dirty="0" smtClean="0">
                <a:latin typeface="+mj-lt"/>
              </a:rPr>
              <a:t>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624518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7.8 Percentage of Covered Workers Enrolled in a Plan with a High General Annual Deductible for Single Coverage,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7.8 Percentage of Covered Workers Enrolled in a Plan with a High General Annual Deductible for Single Coverage, By Firm Size, 2015</dc:title>
  <dc:creator>Michelle Long</dc:creator>
  <cp:lastModifiedBy>Michelle Long</cp:lastModifiedBy>
  <cp:revision>1</cp:revision>
  <dcterms:created xsi:type="dcterms:W3CDTF">2015-09-14T16:47:45Z</dcterms:created>
  <dcterms:modified xsi:type="dcterms:W3CDTF">2015-09-14T16:47:45Z</dcterms:modified>
</cp:coreProperties>
</file>