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8959146411046441E-2"/>
          <c:y val="3.4518245703158076E-2"/>
          <c:w val="0.87704085358895345"/>
          <c:h val="0.73152099737532805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$0 to Less than $15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Sheet1!$A$2:$A$11</c:f>
              <c:strCache>
                <c:ptCount val="10"/>
                <c:pt idx="0">
                  <c:v>2015  </c:v>
                </c:pt>
                <c:pt idx="1">
                  <c:v>2014  </c:v>
                </c:pt>
                <c:pt idx="2">
                  <c:v>2013  </c:v>
                </c:pt>
                <c:pt idx="3">
                  <c:v>2012  </c:v>
                </c:pt>
                <c:pt idx="4">
                  <c:v>2011  </c:v>
                </c:pt>
                <c:pt idx="5">
                  <c:v>2010*</c:v>
                </c:pt>
                <c:pt idx="6">
                  <c:v>2009*</c:v>
                </c:pt>
                <c:pt idx="7">
                  <c:v>2008*</c:v>
                </c:pt>
                <c:pt idx="8">
                  <c:v>2007  </c:v>
                </c:pt>
                <c:pt idx="9">
                  <c:v>2006  </c:v>
                </c:pt>
              </c:strCache>
            </c:strRef>
          </c:cat>
          <c:val>
            <c:numRef>
              <c:f>Sheet1!$B$2:$B$11</c:f>
              <c:numCache>
                <c:formatCode>0%</c:formatCode>
                <c:ptCount val="10"/>
                <c:pt idx="0">
                  <c:v>0.02</c:v>
                </c:pt>
                <c:pt idx="1">
                  <c:v>0.04</c:v>
                </c:pt>
                <c:pt idx="2">
                  <c:v>0.03</c:v>
                </c:pt>
                <c:pt idx="3">
                  <c:v>0.03</c:v>
                </c:pt>
                <c:pt idx="4">
                  <c:v>0.05</c:v>
                </c:pt>
                <c:pt idx="5">
                  <c:v>0.05</c:v>
                </c:pt>
                <c:pt idx="6">
                  <c:v>0.09</c:v>
                </c:pt>
                <c:pt idx="7">
                  <c:v>0.1</c:v>
                </c:pt>
                <c:pt idx="8">
                  <c:v>0.12</c:v>
                </c:pt>
                <c:pt idx="9">
                  <c:v>0.14000000000000001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$15 to Less than $30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Sheet1!$A$2:$A$11</c:f>
              <c:strCache>
                <c:ptCount val="10"/>
                <c:pt idx="0">
                  <c:v>2015  </c:v>
                </c:pt>
                <c:pt idx="1">
                  <c:v>2014  </c:v>
                </c:pt>
                <c:pt idx="2">
                  <c:v>2013  </c:v>
                </c:pt>
                <c:pt idx="3">
                  <c:v>2012  </c:v>
                </c:pt>
                <c:pt idx="4">
                  <c:v>2011  </c:v>
                </c:pt>
                <c:pt idx="5">
                  <c:v>2010*</c:v>
                </c:pt>
                <c:pt idx="6">
                  <c:v>2009*</c:v>
                </c:pt>
                <c:pt idx="7">
                  <c:v>2008*</c:v>
                </c:pt>
                <c:pt idx="8">
                  <c:v>2007  </c:v>
                </c:pt>
                <c:pt idx="9">
                  <c:v>2006  </c:v>
                </c:pt>
              </c:strCache>
            </c:strRef>
          </c:cat>
          <c:val>
            <c:numRef>
              <c:f>Sheet1!$C$2:$C$11</c:f>
              <c:numCache>
                <c:formatCode>0%</c:formatCode>
                <c:ptCount val="10"/>
                <c:pt idx="0">
                  <c:v>0.28000000000000003</c:v>
                </c:pt>
                <c:pt idx="1">
                  <c:v>0.27</c:v>
                </c:pt>
                <c:pt idx="2">
                  <c:v>0.3</c:v>
                </c:pt>
                <c:pt idx="3">
                  <c:v>0.33</c:v>
                </c:pt>
                <c:pt idx="4">
                  <c:v>0.37</c:v>
                </c:pt>
                <c:pt idx="5">
                  <c:v>0.39</c:v>
                </c:pt>
                <c:pt idx="6">
                  <c:v>0.45</c:v>
                </c:pt>
                <c:pt idx="7">
                  <c:v>0.52</c:v>
                </c:pt>
                <c:pt idx="8">
                  <c:v>0.56999999999999995</c:v>
                </c:pt>
                <c:pt idx="9">
                  <c:v>0.57999999999999996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$30 to Less than $45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Sheet1!$A$2:$A$11</c:f>
              <c:strCache>
                <c:ptCount val="10"/>
                <c:pt idx="0">
                  <c:v>2015  </c:v>
                </c:pt>
                <c:pt idx="1">
                  <c:v>2014  </c:v>
                </c:pt>
                <c:pt idx="2">
                  <c:v>2013  </c:v>
                </c:pt>
                <c:pt idx="3">
                  <c:v>2012  </c:v>
                </c:pt>
                <c:pt idx="4">
                  <c:v>2011  </c:v>
                </c:pt>
                <c:pt idx="5">
                  <c:v>2010*</c:v>
                </c:pt>
                <c:pt idx="6">
                  <c:v>2009*</c:v>
                </c:pt>
                <c:pt idx="7">
                  <c:v>2008*</c:v>
                </c:pt>
                <c:pt idx="8">
                  <c:v>2007  </c:v>
                </c:pt>
                <c:pt idx="9">
                  <c:v>2006  </c:v>
                </c:pt>
              </c:strCache>
            </c:strRef>
          </c:cat>
          <c:val>
            <c:numRef>
              <c:f>Sheet1!$D$2:$D$11</c:f>
              <c:numCache>
                <c:formatCode>0%</c:formatCode>
                <c:ptCount val="10"/>
                <c:pt idx="0">
                  <c:v>0.41</c:v>
                </c:pt>
                <c:pt idx="1">
                  <c:v>0.37</c:v>
                </c:pt>
                <c:pt idx="2">
                  <c:v>0.43</c:v>
                </c:pt>
                <c:pt idx="3">
                  <c:v>0.43</c:v>
                </c:pt>
                <c:pt idx="4">
                  <c:v>0.4</c:v>
                </c:pt>
                <c:pt idx="5">
                  <c:v>0.42</c:v>
                </c:pt>
                <c:pt idx="6">
                  <c:v>0.37</c:v>
                </c:pt>
                <c:pt idx="7">
                  <c:v>0.31</c:v>
                </c:pt>
                <c:pt idx="8">
                  <c:v>0.27</c:v>
                </c:pt>
                <c:pt idx="9">
                  <c:v>0.25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$45 to Less than $60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Sheet1!$A$2:$A$11</c:f>
              <c:strCache>
                <c:ptCount val="10"/>
                <c:pt idx="0">
                  <c:v>2015  </c:v>
                </c:pt>
                <c:pt idx="1">
                  <c:v>2014  </c:v>
                </c:pt>
                <c:pt idx="2">
                  <c:v>2013  </c:v>
                </c:pt>
                <c:pt idx="3">
                  <c:v>2012  </c:v>
                </c:pt>
                <c:pt idx="4">
                  <c:v>2011  </c:v>
                </c:pt>
                <c:pt idx="5">
                  <c:v>2010*</c:v>
                </c:pt>
                <c:pt idx="6">
                  <c:v>2009*</c:v>
                </c:pt>
                <c:pt idx="7">
                  <c:v>2008*</c:v>
                </c:pt>
                <c:pt idx="8">
                  <c:v>2007  </c:v>
                </c:pt>
                <c:pt idx="9">
                  <c:v>2006  </c:v>
                </c:pt>
              </c:strCache>
            </c:strRef>
          </c:cat>
          <c:val>
            <c:numRef>
              <c:f>Sheet1!$E$2:$E$11</c:f>
              <c:numCache>
                <c:formatCode>0%</c:formatCode>
                <c:ptCount val="10"/>
                <c:pt idx="0">
                  <c:v>0.19</c:v>
                </c:pt>
                <c:pt idx="1">
                  <c:v>0.25</c:v>
                </c:pt>
                <c:pt idx="2">
                  <c:v>0.19</c:v>
                </c:pt>
                <c:pt idx="3">
                  <c:v>0.17</c:v>
                </c:pt>
                <c:pt idx="4">
                  <c:v>0.15</c:v>
                </c:pt>
                <c:pt idx="5">
                  <c:v>0.11</c:v>
                </c:pt>
                <c:pt idx="6">
                  <c:v>0.08</c:v>
                </c:pt>
                <c:pt idx="7">
                  <c:v>0.06</c:v>
                </c:pt>
                <c:pt idx="8">
                  <c:v>0.03</c:v>
                </c:pt>
                <c:pt idx="9">
                  <c:v>0.04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$60 or More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dLbl>
              <c:idx val="4"/>
              <c:layout>
                <c:manualLayout>
                  <c:x val="2.8985507246377874E-3"/>
                  <c:y val="5.555555555555555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1.884057971014503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delete val="1"/>
            </c:dLbl>
            <c:dLbl>
              <c:idx val="8"/>
              <c:delete val="1"/>
            </c:dLbl>
            <c:dLbl>
              <c:idx val="9"/>
              <c:delete val="1"/>
            </c:dLbl>
            <c:txPr>
              <a:bodyPr/>
              <a:lstStyle/>
              <a:p>
                <a:pPr>
                  <a:defRPr sz="1200"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Sheet1!$A$2:$A$11</c:f>
              <c:strCache>
                <c:ptCount val="10"/>
                <c:pt idx="0">
                  <c:v>2015  </c:v>
                </c:pt>
                <c:pt idx="1">
                  <c:v>2014  </c:v>
                </c:pt>
                <c:pt idx="2">
                  <c:v>2013  </c:v>
                </c:pt>
                <c:pt idx="3">
                  <c:v>2012  </c:v>
                </c:pt>
                <c:pt idx="4">
                  <c:v>2011  </c:v>
                </c:pt>
                <c:pt idx="5">
                  <c:v>2010*</c:v>
                </c:pt>
                <c:pt idx="6">
                  <c:v>2009*</c:v>
                </c:pt>
                <c:pt idx="7">
                  <c:v>2008*</c:v>
                </c:pt>
                <c:pt idx="8">
                  <c:v>2007  </c:v>
                </c:pt>
                <c:pt idx="9">
                  <c:v>2006  </c:v>
                </c:pt>
              </c:strCache>
            </c:strRef>
          </c:cat>
          <c:val>
            <c:numRef>
              <c:f>Sheet1!$F$2:$F$11</c:f>
              <c:numCache>
                <c:formatCode>0%</c:formatCode>
                <c:ptCount val="10"/>
                <c:pt idx="0">
                  <c:v>0.1</c:v>
                </c:pt>
                <c:pt idx="1">
                  <c:v>0.06</c:v>
                </c:pt>
                <c:pt idx="2">
                  <c:v>0.05</c:v>
                </c:pt>
                <c:pt idx="3">
                  <c:v>0.03</c:v>
                </c:pt>
                <c:pt idx="4">
                  <c:v>0.03</c:v>
                </c:pt>
                <c:pt idx="5">
                  <c:v>0.03</c:v>
                </c:pt>
                <c:pt idx="6">
                  <c:v>0.01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145013760"/>
        <c:axId val="145023744"/>
      </c:barChart>
      <c:catAx>
        <c:axId val="145013760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45023744"/>
        <c:crosses val="autoZero"/>
        <c:auto val="1"/>
        <c:lblAlgn val="ctr"/>
        <c:lblOffset val="100"/>
        <c:noMultiLvlLbl val="0"/>
      </c:catAx>
      <c:valAx>
        <c:axId val="145023744"/>
        <c:scaling>
          <c:orientation val="minMax"/>
        </c:scaling>
        <c:delete val="0"/>
        <c:axPos val="b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45013760"/>
        <c:crosses val="autoZero"/>
        <c:crossBetween val="between"/>
        <c:majorUnit val="0.1"/>
      </c:valAx>
    </c:plotArea>
    <c:legend>
      <c:legendPos val="b"/>
      <c:layout>
        <c:manualLayout>
          <c:xMode val="edge"/>
          <c:yMode val="edge"/>
          <c:x val="6.880874129864202E-2"/>
          <c:y val="0.88167191601049866"/>
          <c:w val="0.90438822321122891"/>
          <c:h val="0.10201943040702001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226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806805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7404213"/>
              </p:ext>
            </p:extLst>
          </p:nvPr>
        </p:nvGraphicFramePr>
        <p:xfrm>
          <a:off x="152400" y="1600200"/>
          <a:ext cx="87630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0" y="6217920"/>
            <a:ext cx="8412480" cy="640080"/>
          </a:xfrm>
        </p:spPr>
        <p:txBody>
          <a:bodyPr/>
          <a:lstStyle/>
          <a:p>
            <a:pPr eaLnBrk="0" hangingPunct="0">
              <a:spcBef>
                <a:spcPct val="50000"/>
              </a:spcBef>
            </a:pPr>
            <a:r>
              <a:rPr lang="en-US" sz="1100" dirty="0">
                <a:latin typeface="+mj-lt"/>
              </a:rPr>
              <a:t>* Distribution is statistically different from distribution for the previous year shown (p&lt;.05).</a:t>
            </a:r>
          </a:p>
          <a:p>
            <a:pPr eaLnBrk="0" hangingPunct="0">
              <a:spcBef>
                <a:spcPct val="50000"/>
              </a:spcBef>
            </a:pPr>
            <a:r>
              <a:rPr lang="en-US" sz="1100" dirty="0" smtClean="0">
                <a:latin typeface="+mj-lt"/>
              </a:rPr>
              <a:t>SOURCE:  </a:t>
            </a:r>
            <a:r>
              <a:rPr lang="en-US" sz="1100" dirty="0">
                <a:latin typeface="+mj-lt"/>
              </a:rPr>
              <a:t>Kaiser/HRET Survey of Employer-Sponsored Health Benefits, </a:t>
            </a:r>
            <a:r>
              <a:rPr lang="en-US" sz="1100" dirty="0" smtClean="0">
                <a:latin typeface="+mj-lt"/>
              </a:rPr>
              <a:t>2006-2015.</a:t>
            </a:r>
            <a:endParaRPr lang="en-US" sz="1100" dirty="0">
              <a:latin typeface="+mj-lt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txBody>
          <a:bodyPr/>
          <a:lstStyle/>
          <a:p>
            <a:r>
              <a:rPr lang="en-US" sz="2400" dirty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Exhibit </a:t>
            </a:r>
            <a:r>
              <a:rPr lang="en-US" sz="2400" dirty="0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7.30</a:t>
            </a:r>
            <a:r>
              <a:rPr lang="en-US" sz="2400" dirty="0">
                <a:latin typeface="+mj-lt"/>
                <a:ea typeface="Tahoma" pitchFamily="34" charset="0"/>
                <a:cs typeface="Tahoma" pitchFamily="34" charset="0"/>
              </a:rPr>
              <a:t/>
            </a:r>
            <a:br>
              <a:rPr lang="en-US" sz="2400" dirty="0">
                <a:latin typeface="+mj-lt"/>
                <a:ea typeface="Tahoma" pitchFamily="34" charset="0"/>
                <a:cs typeface="Tahoma" pitchFamily="34" charset="0"/>
              </a:rPr>
            </a:br>
            <a:r>
              <a:rPr lang="en-US" sz="2400" dirty="0" smtClean="0">
                <a:latin typeface="+mj-lt"/>
                <a:ea typeface="Tahoma" pitchFamily="34" charset="0"/>
                <a:cs typeface="Tahoma" pitchFamily="34" charset="0"/>
              </a:rPr>
              <a:t>Among </a:t>
            </a:r>
            <a:r>
              <a:rPr lang="en-US" sz="2400" dirty="0">
                <a:latin typeface="+mj-lt"/>
                <a:ea typeface="Tahoma" pitchFamily="34" charset="0"/>
                <a:cs typeface="Tahoma" pitchFamily="34" charset="0"/>
              </a:rPr>
              <a:t>Covered Workers with Copayments for a Physician Office Visit with a Specialty Care Physician, Distribution of Copayments, </a:t>
            </a:r>
            <a:r>
              <a:rPr lang="en-US" sz="2400" dirty="0" smtClean="0">
                <a:latin typeface="+mj-lt"/>
                <a:ea typeface="Tahoma" pitchFamily="34" charset="0"/>
                <a:cs typeface="Tahoma" pitchFamily="34" charset="0"/>
              </a:rPr>
              <a:t/>
            </a:r>
            <a:br>
              <a:rPr lang="en-US" sz="2400" dirty="0" smtClean="0">
                <a:latin typeface="+mj-lt"/>
                <a:ea typeface="Tahoma" pitchFamily="34" charset="0"/>
                <a:cs typeface="Tahoma" pitchFamily="34" charset="0"/>
              </a:rPr>
            </a:br>
            <a:r>
              <a:rPr lang="en-US" sz="2400" dirty="0" smtClean="0">
                <a:latin typeface="+mj-lt"/>
                <a:ea typeface="Tahoma" pitchFamily="34" charset="0"/>
                <a:cs typeface="Tahoma" pitchFamily="34" charset="0"/>
              </a:rPr>
              <a:t>2006-2015</a:t>
            </a: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08345517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34</Words>
  <Application>Microsoft Office PowerPoint</Application>
  <PresentationFormat>On-screen Show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7.30 Among Covered Workers with Copayments for a Physician Office Visit with a Specialty Care Physician, Distribution of Copayments,  2006-2015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7.30 Among Covered Workers with Copayments for a Physician Office Visit with a Specialty Care Physician, Distribution of Copayments,  2006-2015</dc:title>
  <dc:creator>Michelle Long</dc:creator>
  <cp:lastModifiedBy>Michelle Long</cp:lastModifiedBy>
  <cp:revision>1</cp:revision>
  <dcterms:created xsi:type="dcterms:W3CDTF">2015-09-14T16:47:30Z</dcterms:created>
  <dcterms:modified xsi:type="dcterms:W3CDTF">2015-09-14T16:47:30Z</dcterms:modified>
</cp:coreProperties>
</file>