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5.6023635919287863E-2"/>
          <c:w val="0.86399737532808396"/>
          <c:h val="0.740795853908091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$5 to less than $10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6.7000000000000004E-2</c:v>
                </c:pt>
                <c:pt idx="1">
                  <c:v>0.11799999999999999</c:v>
                </c:pt>
                <c:pt idx="2">
                  <c:v>5.8999999999999997E-2</c:v>
                </c:pt>
                <c:pt idx="3">
                  <c:v>5.7000000000000002E-2</c:v>
                </c:pt>
                <c:pt idx="4">
                  <c:v>8.4000000000000005E-2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$10 to less than $15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0.1</c:v>
                </c:pt>
                <c:pt idx="1">
                  <c:v>6.9000000000000006E-2</c:v>
                </c:pt>
                <c:pt idx="2">
                  <c:v>9.6000000000000002E-2</c:v>
                </c:pt>
                <c:pt idx="3">
                  <c:v>0.11700000000000001</c:v>
                </c:pt>
                <c:pt idx="4">
                  <c:v>9.6000000000000002E-2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$15 to less than $20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0.26400000000000001</c:v>
                </c:pt>
                <c:pt idx="1">
                  <c:v>0.11700000000000001</c:v>
                </c:pt>
                <c:pt idx="2">
                  <c:v>0.25900000000000001</c:v>
                </c:pt>
                <c:pt idx="3">
                  <c:v>0.23599999999999999</c:v>
                </c:pt>
                <c:pt idx="4">
                  <c:v>0.39900000000000002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$20 to less than $25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0.26100000000000001</c:v>
                </c:pt>
                <c:pt idx="1">
                  <c:v>0.32200000000000001</c:v>
                </c:pt>
                <c:pt idx="2">
                  <c:v>0.253</c:v>
                </c:pt>
                <c:pt idx="3">
                  <c:v>0.28899999999999998</c:v>
                </c:pt>
                <c:pt idx="4">
                  <c:v>0.13200000000000001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$25 to less than $30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0.19</c:v>
                </c:pt>
                <c:pt idx="1">
                  <c:v>0.29699999999999999</c:v>
                </c:pt>
                <c:pt idx="2">
                  <c:v>0.17299999999999999</c:v>
                </c:pt>
                <c:pt idx="3">
                  <c:v>0.18</c:v>
                </c:pt>
                <c:pt idx="4">
                  <c:v>0.219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$30 or more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0.11899999999999999</c:v>
                </c:pt>
                <c:pt idx="1">
                  <c:v>7.6999999999999999E-2</c:v>
                </c:pt>
                <c:pt idx="2">
                  <c:v>0.161</c:v>
                </c:pt>
                <c:pt idx="3">
                  <c:v>0.121</c:v>
                </c:pt>
                <c:pt idx="4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44843904"/>
        <c:axId val="144845440"/>
      </c:barChart>
      <c:catAx>
        <c:axId val="14484390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4845440"/>
        <c:crosses val="autoZero"/>
        <c:auto val="1"/>
        <c:lblAlgn val="ctr"/>
        <c:lblOffset val="100"/>
        <c:noMultiLvlLbl val="0"/>
      </c:catAx>
      <c:valAx>
        <c:axId val="144845440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4843904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2.5330480429076801E-2"/>
          <c:y val="0.91265269807375782"/>
          <c:w val="0.96516820723496521"/>
          <c:h val="8.7347301926242266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277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4458210"/>
              </p:ext>
            </p:extLst>
          </p:nvPr>
        </p:nvGraphicFramePr>
        <p:xfrm>
          <a:off x="152400" y="1676400"/>
          <a:ext cx="8763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NOTE: Copayments for PPOs, POS plans, and HDHP/SOs are for in-network providers.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Kaiser/HRET Survey of Employer-Sponsored Health Benefits, 2015.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  <a:latin typeface="+mj-lt"/>
              </a:rPr>
              <a:t>Exhibit 7.27</a:t>
            </a:r>
            <a:br>
              <a:rPr lang="en-US" sz="2400" dirty="0" smtClean="0">
                <a:solidFill>
                  <a:schemeClr val="tx1"/>
                </a:solidFill>
                <a:latin typeface="+mj-lt"/>
              </a:rPr>
            </a:b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Among Covered Workers with Copayments for a Physician Office Visit with a Primary Care Physician, Distribution of Copayments, </a:t>
            </a:r>
            <a:br>
              <a:rPr lang="en-US" sz="2400" dirty="0" smtClean="0">
                <a:solidFill>
                  <a:schemeClr val="tx1"/>
                </a:solidFill>
                <a:latin typeface="+mj-lt"/>
              </a:rPr>
            </a:b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by Plan Type, 2015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797259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7.27 Among Covered Workers with Copayments for a Physician Office Visit with a Primary Care Physician, Distribution of Copayments,  by Plan Type,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7.27 Among Covered Workers with Copayments for a Physician Office Visit with a Primary Care Physician, Distribution of Copayments,  by Plan Type, 2015</dc:title>
  <dc:creator>Michelle Long</dc:creator>
  <cp:lastModifiedBy>Michelle Long</cp:lastModifiedBy>
  <cp:revision>1</cp:revision>
  <dcterms:created xsi:type="dcterms:W3CDTF">2015-09-14T16:47:34Z</dcterms:created>
  <dcterms:modified xsi:type="dcterms:W3CDTF">2015-09-14T16:47:34Z</dcterms:modified>
</cp:coreProperties>
</file>