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0"/>
          <c:w val="0.83419866924529162"/>
          <c:h val="0.7871354777461327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Two People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0.41</c:v>
                </c:pt>
                <c:pt idx="1">
                  <c:v>0.32</c:v>
                </c:pt>
                <c:pt idx="2">
                  <c:v>0.38</c:v>
                </c:pt>
                <c:pt idx="3">
                  <c:v>0.43</c:v>
                </c:pt>
                <c:pt idx="4">
                  <c:v>0.49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 People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0.25</c:v>
                </c:pt>
                <c:pt idx="1">
                  <c:v>0.34</c:v>
                </c:pt>
                <c:pt idx="2">
                  <c:v>0.15</c:v>
                </c:pt>
                <c:pt idx="3">
                  <c:v>0.23</c:v>
                </c:pt>
                <c:pt idx="4">
                  <c:v>0.19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Four or More People (with Specified Limit)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0.28000000000000003</c:v>
                </c:pt>
                <c:pt idx="1">
                  <c:v>0.31</c:v>
                </c:pt>
                <c:pt idx="2">
                  <c:v>0.31</c:v>
                </c:pt>
                <c:pt idx="3">
                  <c:v>0.3</c:v>
                </c:pt>
                <c:pt idx="4">
                  <c:v>0.12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Total Family Spending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0.03</c:v>
                </c:pt>
                <c:pt idx="1">
                  <c:v>0.03</c:v>
                </c:pt>
                <c:pt idx="2">
                  <c:v>0.14000000000000001</c:v>
                </c:pt>
                <c:pt idx="3">
                  <c:v>0.03</c:v>
                </c:pt>
                <c:pt idx="4">
                  <c:v>0.02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No Limit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4245014245014246E-3"/>
                  <c:y val="3.5460992907801418E-3"/>
                </c:manualLayout>
              </c:layout>
              <c:spPr/>
              <c:txPr>
                <a:bodyPr/>
                <a:lstStyle/>
                <a:p>
                  <a:pPr algn="ctr">
                    <a:defRPr lang="en-US" sz="1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layout>
                <c:manualLayout>
                  <c:x val="1.8518518518518413E-2"/>
                  <c:y val="0"/>
                </c:manualLayout>
              </c:layout>
              <c:spPr/>
              <c:txPr>
                <a:bodyPr/>
                <a:lstStyle/>
                <a:p>
                  <a:pPr algn="ctr">
                    <a:defRPr lang="en-US"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8518518518518622E-2"/>
                  <c:y val="7.0921985815602835E-3"/>
                </c:manualLayout>
              </c:layout>
              <c:spPr/>
              <c:txPr>
                <a:bodyPr/>
                <a:lstStyle/>
                <a:p>
                  <a:pPr algn="ctr">
                    <a:defRPr lang="en-US"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0.03</c:v>
                </c:pt>
                <c:pt idx="1">
                  <c:v>0</c:v>
                </c:pt>
                <c:pt idx="2">
                  <c:v>0.01</c:v>
                </c:pt>
                <c:pt idx="3">
                  <c:v>0.01</c:v>
                </c:pt>
                <c:pt idx="4">
                  <c:v>0.18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Other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44497280"/>
        <c:axId val="144515456"/>
      </c:barChart>
      <c:catAx>
        <c:axId val="14449728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4515456"/>
        <c:crosses val="autoZero"/>
        <c:auto val="1"/>
        <c:lblAlgn val="ctr"/>
        <c:lblOffset val="100"/>
        <c:noMultiLvlLbl val="0"/>
      </c:catAx>
      <c:valAx>
        <c:axId val="144515456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4497280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7.6672162774524974E-2"/>
          <c:y val="0.90213878752960763"/>
          <c:w val="0.86207427597191377"/>
          <c:h val="8.3347737020677284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2565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253442"/>
              </p:ext>
            </p:extLst>
          </p:nvPr>
        </p:nvGraphicFramePr>
        <p:xfrm>
          <a:off x="152400" y="1981200"/>
          <a:ext cx="8915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5486400"/>
            <a:ext cx="8458200" cy="137160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endParaRPr lang="en-US" sz="1100" dirty="0">
              <a:latin typeface="+mj-lt"/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Average general annual health plan deductibles for PPOs, POS plans, and HDHP/SOs are for in-network services. The survey distinguishes between plans that have an aggregate family deductible that applies to spending by any covered person in the family or a separate family deductible that applies to spending by each family member or a limited number of family members.  </a:t>
            </a:r>
            <a:r>
              <a:rPr lang="en-US" sz="1100" dirty="0" smtClean="0">
                <a:latin typeface="+mj-lt"/>
              </a:rPr>
              <a:t>Beginning in </a:t>
            </a:r>
            <a:r>
              <a:rPr lang="en-US" sz="1100" dirty="0">
                <a:latin typeface="+mj-lt"/>
              </a:rPr>
              <a:t>2012, the survey’s skip logic was edited so that firms who selected a separate family deductible were asked if they had a combined limit or if the limit was </a:t>
            </a:r>
            <a:r>
              <a:rPr lang="en-US" sz="1100" dirty="0" smtClean="0">
                <a:latin typeface="+mj-lt"/>
              </a:rPr>
              <a:t>considered met </a:t>
            </a:r>
            <a:r>
              <a:rPr lang="en-US" sz="1100" dirty="0">
                <a:latin typeface="+mj-lt"/>
              </a:rPr>
              <a:t>when a specified number of family members reached their separate per-person limit. The “other” category refers to workers that have another type of limit on per-person deductibles, such as a per-person amount with a total dollar cap. 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2015.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12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7.19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Among Covered Workers With a Separate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Per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Person General Annual Health Plan Deductible for Family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Coverage and a Per Person Limit, Distribution of Maximum Number of Family Members Required to Meet the Deductible, by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Plan Type,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2015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0499753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7.19 Among Covered Workers With a Separate Per Person General Annual Health Plan Deductible for Family Coverage and a Per Person Limit, Distribution of Maximum Number of Family Members Required to Meet the Deductible, by Plan Type,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7.19 Among Covered Workers With a Separate Per Person General Annual Health Plan Deductible for Family Coverage and a Per Person Limit, Distribution of Maximum Number of Family Members Required to Meet the Deductible, by Plan Type, 2015</dc:title>
  <dc:creator>Michelle Long</dc:creator>
  <cp:lastModifiedBy>Michelle Long</cp:lastModifiedBy>
  <cp:revision>1</cp:revision>
  <dcterms:created xsi:type="dcterms:W3CDTF">2015-09-14T16:47:35Z</dcterms:created>
  <dcterms:modified xsi:type="dcterms:W3CDTF">2015-09-14T16:47:35Z</dcterms:modified>
</cp:coreProperties>
</file>