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274117051158084E-2"/>
          <c:y val="5.6023635919287863E-2"/>
          <c:w val="0.86051445871897581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Number of Family Members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0.66</c:v>
                </c:pt>
                <c:pt idx="1">
                  <c:v>0.66</c:v>
                </c:pt>
                <c:pt idx="2">
                  <c:v>0.53</c:v>
                </c:pt>
                <c:pt idx="3">
                  <c:v>0.66</c:v>
                </c:pt>
                <c:pt idx="4">
                  <c:v>0.68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Number and Total Spending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0.28000000000000003</c:v>
                </c:pt>
                <c:pt idx="1">
                  <c:v>0.31</c:v>
                </c:pt>
                <c:pt idx="2">
                  <c:v>0.31</c:v>
                </c:pt>
                <c:pt idx="3">
                  <c:v>0.3</c:v>
                </c:pt>
                <c:pt idx="4">
                  <c:v>0.12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 Limits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0"/>
                  <c:y val="-3.267974697126935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4619883040936745E-3"/>
                  <c:y val="-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0.14000000000000001</c:v>
                </c:pt>
                <c:pt idx="3">
                  <c:v>0.03</c:v>
                </c:pt>
                <c:pt idx="4">
                  <c:v>0.02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6660910807201731E-3"/>
                  <c:y val="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1.75438596491228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543859649122914E-2"/>
                  <c:y val="6.53594939425390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92982456140350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0.03</c:v>
                </c:pt>
                <c:pt idx="1">
                  <c:v>0</c:v>
                </c:pt>
                <c:pt idx="2">
                  <c:v>0.01</c:v>
                </c:pt>
                <c:pt idx="3">
                  <c:v>0.01</c:v>
                </c:pt>
                <c:pt idx="4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446208"/>
        <c:axId val="144447744"/>
      </c:barChart>
      <c:catAx>
        <c:axId val="1444462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447744"/>
        <c:crosses val="autoZero"/>
        <c:auto val="1"/>
        <c:lblAlgn val="ctr"/>
        <c:lblOffset val="100"/>
        <c:noMultiLvlLbl val="0"/>
      </c:catAx>
      <c:valAx>
        <c:axId val="14444774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44620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6295372288990192"/>
          <c:h val="6.7005060729005375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6909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355129"/>
              </p:ext>
            </p:extLst>
          </p:nvPr>
        </p:nvGraphicFramePr>
        <p:xfrm>
          <a:off x="152400" y="1600201"/>
          <a:ext cx="86868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410200"/>
            <a:ext cx="8321040" cy="13563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/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 Beginning in 2012, the survey’s skip logic was edited so that firms who selected a separate family deductible were asked if they had a combined limit or if the limit was </a:t>
            </a:r>
            <a:r>
              <a:rPr lang="en-US" sz="1100" dirty="0" smtClean="0">
                <a:latin typeface="+mj-lt"/>
              </a:rPr>
              <a:t>considered </a:t>
            </a:r>
            <a:r>
              <a:rPr lang="en-US" sz="1100" dirty="0">
                <a:latin typeface="+mj-lt"/>
              </a:rPr>
              <a:t>met 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7.18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Per Person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General Annual Health Plan Deductible for Family Coverage, Structure of Deductible Limits,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2015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92134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7.18 Among Covered Workers With a Separate Per Person General Annual Health Plan Deductible for Family Coverage, Structure of Deductible Limits,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7.18 Among Covered Workers With a Separate Per Person General Annual Health Plan Deductible for Family Coverage, Structure of Deductible Limits, By Plan Type, 2015</dc:title>
  <dc:creator>Michelle Long</dc:creator>
  <cp:lastModifiedBy>Michelle Long</cp:lastModifiedBy>
  <cp:revision>1</cp:revision>
  <dcterms:created xsi:type="dcterms:W3CDTF">2015-09-14T16:47:36Z</dcterms:created>
  <dcterms:modified xsi:type="dcterms:W3CDTF">2015-09-14T16:47:37Z</dcterms:modified>
</cp:coreProperties>
</file>