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27411705115807E-2"/>
          <c:y val="3.0866359269839373E-2"/>
          <c:w val="0.86051445871897581"/>
          <c:h val="0.7650114221833381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$1-$499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</c:dLbl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</c:v>
                </c:pt>
                <c:pt idx="1">
                  <c:v>0.14000000000000001</c:v>
                </c:pt>
                <c:pt idx="2">
                  <c:v>0.32</c:v>
                </c:pt>
                <c:pt idx="3">
                  <c:v>0.39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$500-$999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</c:dLbl>
            <c:numFmt formatCode="0%" sourceLinked="0"/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Sheet1!$B$3:$E$3</c:f>
              <c:numCache>
                <c:formatCode>0%</c:formatCode>
                <c:ptCount val="4"/>
                <c:pt idx="0">
                  <c:v>0</c:v>
                </c:pt>
                <c:pt idx="1">
                  <c:v>0.4</c:v>
                </c:pt>
                <c:pt idx="2">
                  <c:v>0.33</c:v>
                </c:pt>
                <c:pt idx="3">
                  <c:v>0.3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$1,000-$1,999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sz="12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Sheet1!$B$4:$E$4</c:f>
              <c:numCache>
                <c:formatCode>0%</c:formatCode>
                <c:ptCount val="4"/>
                <c:pt idx="0">
                  <c:v>0.59</c:v>
                </c:pt>
                <c:pt idx="1">
                  <c:v>0.19</c:v>
                </c:pt>
                <c:pt idx="2">
                  <c:v>0.22</c:v>
                </c:pt>
                <c:pt idx="3">
                  <c:v>0.22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$2,000 or More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5"/>
              <c:layout>
                <c:manualLayout>
                  <c:x val="2.946625319747918E-2"/>
                  <c:y val="-2.806032660894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Sheet1!$B$5:$E$5</c:f>
              <c:numCache>
                <c:formatCode>0%</c:formatCode>
                <c:ptCount val="4"/>
                <c:pt idx="0">
                  <c:v>0.41</c:v>
                </c:pt>
                <c:pt idx="1">
                  <c:v>0.27</c:v>
                </c:pt>
                <c:pt idx="2">
                  <c:v>0.12</c:v>
                </c:pt>
                <c:pt idx="3">
                  <c:v>0.09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44474880"/>
        <c:axId val="144476416"/>
      </c:barChart>
      <c:catAx>
        <c:axId val="14447488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4476416"/>
        <c:crosses val="autoZero"/>
        <c:auto val="1"/>
        <c:lblAlgn val="ctr"/>
        <c:lblOffset val="100"/>
        <c:noMultiLvlLbl val="0"/>
      </c:catAx>
      <c:valAx>
        <c:axId val="144476416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44474880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0.21083770778652669"/>
          <c:y val="0.90527656265189071"/>
          <c:w val="0.59650297002348396"/>
          <c:h val="5.96447651030289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81810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3594316"/>
              </p:ext>
            </p:extLst>
          </p:nvPr>
        </p:nvGraphicFramePr>
        <p:xfrm>
          <a:off x="152400" y="1600200"/>
          <a:ext cx="86868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5791200"/>
            <a:ext cx="8321040" cy="975360"/>
          </a:xfrm>
        </p:spPr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NOTE: </a:t>
            </a:r>
            <a:r>
              <a:rPr lang="en-US" sz="1100" dirty="0">
                <a:latin typeface="+mj-lt"/>
              </a:rPr>
              <a:t>Average general annual health plan deductibles for PPOs, POS plans, and HDHP/SOs are for in-network services. The survey distinguished between plans that have an aggregate deductible amount in which all family members’ out-of-pocket expenses count toward the deductible and plans that have a separate amount for each family member, typically with a limit on the number of family members required to reach that amount.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SOURCE: 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2015.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+mj-lt"/>
              </a:rPr>
              <a:t>Exhibit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7.16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+mj-lt"/>
              </a:rPr>
            </a:br>
            <a:r>
              <a:rPr lang="en-US" sz="2400" dirty="0">
                <a:solidFill>
                  <a:schemeClr val="tx1"/>
                </a:solidFill>
                <a:latin typeface="+mj-lt"/>
              </a:rPr>
              <a:t>Among Covered Workers with a Separate Per Person General Annual Health Plan Deductible for Family Coverage, Distribution of Deductibles, by Plan Type,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2015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88929459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7.16 Among Covered Workers with a Separate Per Person General Annual Health Plan Deductible for Family Coverage, Distribution of Deductibles, by Plan Type, 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7.16 Among Covered Workers with a Separate Per Person General Annual Health Plan Deductible for Family Coverage, Distribution of Deductibles, by Plan Type, 2015</dc:title>
  <dc:creator>Michelle Long</dc:creator>
  <cp:lastModifiedBy>Michelle Long</cp:lastModifiedBy>
  <cp:revision>1</cp:revision>
  <dcterms:created xsi:type="dcterms:W3CDTF">2015-09-14T16:47:39Z</dcterms:created>
  <dcterms:modified xsi:type="dcterms:W3CDTF">2015-09-14T16:47:39Z</dcterms:modified>
</cp:coreProperties>
</file>