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467453983071205E-2"/>
          <c:y val="0"/>
          <c:w val="0.85297005834785056"/>
          <c:h val="0.7755129423477237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solidFill>
              <a:schemeClr val="accent1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2.4477591801848192E-3"/>
                  <c:y val="1.91455660525974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  </c:v>
                </c:pt>
                <c:pt idx="8">
                  <c:v>2007*</c:v>
                </c:pt>
                <c:pt idx="9">
                  <c:v>2006  </c:v>
                </c:pt>
              </c:strCache>
            </c:strRef>
          </c:cat>
          <c:val>
            <c:numRef>
              <c:f>Sheet1!$B$2:$K$2</c:f>
              <c:numCache>
                <c:formatCode>0%</c:formatCode>
                <c:ptCount val="10"/>
                <c:pt idx="0">
                  <c:v>0.17</c:v>
                </c:pt>
                <c:pt idx="1">
                  <c:v>0.19</c:v>
                </c:pt>
                <c:pt idx="2">
                  <c:v>0.15</c:v>
                </c:pt>
                <c:pt idx="3">
                  <c:v>0.25</c:v>
                </c:pt>
                <c:pt idx="4">
                  <c:v>0.37</c:v>
                </c:pt>
                <c:pt idx="5">
                  <c:v>0.16</c:v>
                </c:pt>
                <c:pt idx="6">
                  <c:v>0.28999999999999998</c:v>
                </c:pt>
                <c:pt idx="7">
                  <c:v>0.33</c:v>
                </c:pt>
                <c:pt idx="8">
                  <c:v>0.5</c:v>
                </c:pt>
                <c:pt idx="9">
                  <c:v>0.38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  </c:v>
                </c:pt>
                <c:pt idx="8">
                  <c:v>2007*</c:v>
                </c:pt>
                <c:pt idx="9">
                  <c:v>2006  </c:v>
                </c:pt>
              </c:strCache>
            </c:strRef>
          </c:cat>
          <c:val>
            <c:numRef>
              <c:f>Sheet1!$B$3:$K$3</c:f>
              <c:numCache>
                <c:formatCode>0%</c:formatCode>
                <c:ptCount val="10"/>
                <c:pt idx="0">
                  <c:v>0.3</c:v>
                </c:pt>
                <c:pt idx="1">
                  <c:v>0.21</c:v>
                </c:pt>
                <c:pt idx="2">
                  <c:v>0.19</c:v>
                </c:pt>
                <c:pt idx="3">
                  <c:v>0.3</c:v>
                </c:pt>
                <c:pt idx="4">
                  <c:v>0.24</c:v>
                </c:pt>
                <c:pt idx="5">
                  <c:v>0.35</c:v>
                </c:pt>
                <c:pt idx="6">
                  <c:v>0.24</c:v>
                </c:pt>
                <c:pt idx="7">
                  <c:v>0.32</c:v>
                </c:pt>
                <c:pt idx="8">
                  <c:v>0.26</c:v>
                </c:pt>
                <c:pt idx="9">
                  <c:v>0.44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5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  </c:v>
                </c:pt>
                <c:pt idx="8">
                  <c:v>2007*</c:v>
                </c:pt>
                <c:pt idx="9">
                  <c:v>2006  </c:v>
                </c:pt>
              </c:strCache>
            </c:strRef>
          </c:cat>
          <c:val>
            <c:numRef>
              <c:f>Sheet1!$B$4:$K$4</c:f>
              <c:numCache>
                <c:formatCode>0%</c:formatCode>
                <c:ptCount val="10"/>
                <c:pt idx="0">
                  <c:v>0.32</c:v>
                </c:pt>
                <c:pt idx="1">
                  <c:v>0.43</c:v>
                </c:pt>
                <c:pt idx="2">
                  <c:v>0.4</c:v>
                </c:pt>
                <c:pt idx="3">
                  <c:v>0.3</c:v>
                </c:pt>
                <c:pt idx="4">
                  <c:v>0.27</c:v>
                </c:pt>
                <c:pt idx="5">
                  <c:v>0.31</c:v>
                </c:pt>
                <c:pt idx="6">
                  <c:v>0.28999999999999998</c:v>
                </c:pt>
                <c:pt idx="7">
                  <c:v>0.25</c:v>
                </c:pt>
                <c:pt idx="8">
                  <c:v>0.19</c:v>
                </c:pt>
                <c:pt idx="9">
                  <c:v>0.16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9"/>
              <c:layout>
                <c:manualLayout>
                  <c:x val="5.8997050147492625E-3"/>
                  <c:y val="2.92397660818713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2013*</c:v>
                </c:pt>
                <c:pt idx="3">
                  <c:v>2012  </c:v>
                </c:pt>
                <c:pt idx="4">
                  <c:v>2011  </c:v>
                </c:pt>
                <c:pt idx="5">
                  <c:v>2010  </c:v>
                </c:pt>
                <c:pt idx="6">
                  <c:v>2009  </c:v>
                </c:pt>
                <c:pt idx="7">
                  <c:v>2008  </c:v>
                </c:pt>
                <c:pt idx="8">
                  <c:v>2007*</c:v>
                </c:pt>
                <c:pt idx="9">
                  <c:v>2006  </c:v>
                </c:pt>
              </c:strCache>
            </c:strRef>
          </c:cat>
          <c:val>
            <c:numRef>
              <c:f>Sheet1!$B$5:$K$5</c:f>
              <c:numCache>
                <c:formatCode>0%</c:formatCode>
                <c:ptCount val="10"/>
                <c:pt idx="0">
                  <c:v>0.21</c:v>
                </c:pt>
                <c:pt idx="1">
                  <c:v>0.17</c:v>
                </c:pt>
                <c:pt idx="2">
                  <c:v>0.26</c:v>
                </c:pt>
                <c:pt idx="3">
                  <c:v>0.15</c:v>
                </c:pt>
                <c:pt idx="4">
                  <c:v>0.12</c:v>
                </c:pt>
                <c:pt idx="5">
                  <c:v>0.17</c:v>
                </c:pt>
                <c:pt idx="6">
                  <c:v>0.18</c:v>
                </c:pt>
                <c:pt idx="7">
                  <c:v>0.1</c:v>
                </c:pt>
                <c:pt idx="8">
                  <c:v>0.05</c:v>
                </c:pt>
                <c:pt idx="9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44457088"/>
        <c:axId val="144475264"/>
      </c:barChart>
      <c:catAx>
        <c:axId val="144457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47526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4447526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457088"/>
        <c:crosses val="autoZero"/>
        <c:crossBetween val="between"/>
      </c:valAx>
      <c:spPr>
        <a:noFill/>
        <a:ln w="25395">
          <a:noFill/>
        </a:ln>
      </c:spPr>
    </c:plotArea>
    <c:legend>
      <c:legendPos val="b"/>
      <c:layout>
        <c:manualLayout>
          <c:xMode val="edge"/>
          <c:yMode val="edge"/>
          <c:x val="0.21235035886000977"/>
          <c:y val="0.89460154765137123"/>
          <c:w val="0.54699254407358378"/>
          <c:h val="5.9951881014873136E-2"/>
        </c:manualLayout>
      </c:layout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8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b="1" dirty="0" smtClean="0">
                <a:latin typeface="+mj-lt"/>
              </a:rPr>
              <a:t>Exhibit 7.12</a:t>
            </a:r>
            <a:br>
              <a:rPr lang="en-US" sz="2400" b="1" dirty="0" smtClean="0">
                <a:latin typeface="+mj-lt"/>
              </a:rPr>
            </a:br>
            <a:r>
              <a:rPr lang="en-US" sz="2400" b="1" dirty="0" smtClean="0">
                <a:latin typeface="+mj-lt"/>
              </a:rPr>
              <a:t>Among Covered Workers With a General Annual Health Plan Deductible for Single POS Coverage, Distribution of Deductibles, </a:t>
            </a:r>
            <a:br>
              <a:rPr lang="en-US" sz="2400" b="1" dirty="0" smtClean="0">
                <a:latin typeface="+mj-lt"/>
              </a:rPr>
            </a:br>
            <a:r>
              <a:rPr lang="en-US" sz="2400" b="1" dirty="0" smtClean="0">
                <a:latin typeface="+mj-lt"/>
              </a:rPr>
              <a:t>2006-2015</a:t>
            </a:r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700366"/>
              </p:ext>
            </p:extLst>
          </p:nvPr>
        </p:nvGraphicFramePr>
        <p:xfrm>
          <a:off x="228600" y="1752600"/>
          <a:ext cx="86106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-76200" y="6155244"/>
            <a:ext cx="6019800" cy="7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</a:t>
            </a:r>
            <a:r>
              <a:rPr lang="en-US" sz="1100" dirty="0" smtClean="0">
                <a:latin typeface="+mj-lt"/>
              </a:rPr>
              <a:t>   * </a:t>
            </a:r>
            <a:r>
              <a:rPr lang="en-US" sz="1100" dirty="0">
                <a:latin typeface="+mj-lt"/>
              </a:rPr>
              <a:t>Distribution is statistically different from distribution for the previous year shown (p&lt;.05).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</a:t>
            </a: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Deductibles for POS plans are for in-network services.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</a:t>
            </a: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2006-2015. </a:t>
            </a: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571213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7.12 Among Covered Workers With a General Annual Health Plan Deductible for Single POS Coverage, Distribution of Deductibles,  2006-2015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7.12 Among Covered Workers With a General Annual Health Plan Deductible for Single POS Coverage, Distribution of Deductibles,  2006-2015</dc:title>
  <dc:creator>Michelle Long</dc:creator>
  <cp:lastModifiedBy>Michelle Long</cp:lastModifiedBy>
  <cp:revision>1</cp:revision>
  <dcterms:created xsi:type="dcterms:W3CDTF">2015-09-14T16:47:40Z</dcterms:created>
  <dcterms:modified xsi:type="dcterms:W3CDTF">2015-09-14T16:47:40Z</dcterms:modified>
</cp:coreProperties>
</file>