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76984560029805"/>
          <c:y val="8.3333315694412893E-2"/>
          <c:w val="0.80193447348917624"/>
          <c:h val="0.85307851725541506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Worker Contribution</c:v>
                </c:pt>
              </c:strCache>
            </c:strRef>
          </c:tx>
          <c:spPr>
            <a:solidFill>
              <a:schemeClr val="accent1"/>
            </a:solidFill>
            <a:ln w="13692">
              <a:solidFill>
                <a:schemeClr val="tx1"/>
              </a:solidFill>
              <a:prstDash val="solid"/>
            </a:ln>
          </c:spPr>
          <c:invertIfNegative val="0"/>
          <c:dLbls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Sheet1!$B$2:$B$16</c:f>
              <c:strCache>
                <c:ptCount val="14"/>
                <c:pt idx="0">
                  <c:v>HMO - Single</c:v>
                </c:pt>
                <c:pt idx="1">
                  <c:v>HMO - Family</c:v>
                </c:pt>
                <c:pt idx="3">
                  <c:v>PPO - Single</c:v>
                </c:pt>
                <c:pt idx="4">
                  <c:v>PPO - Family</c:v>
                </c:pt>
                <c:pt idx="6">
                  <c:v>POS - Single</c:v>
                </c:pt>
                <c:pt idx="7">
                  <c:v>POS - Family</c:v>
                </c:pt>
                <c:pt idx="9">
                  <c:v>HDHP/SO - Single</c:v>
                </c:pt>
                <c:pt idx="10">
                  <c:v>HDHP/SO - Family</c:v>
                </c:pt>
                <c:pt idx="12">
                  <c:v>All Plan Types - Single </c:v>
                </c:pt>
                <c:pt idx="13">
                  <c:v>All Plan Types - Family </c:v>
                </c:pt>
              </c:strCache>
            </c:strRef>
          </c:cat>
          <c:val>
            <c:numRef>
              <c:f>Sheet1!$C$2:$C$16</c:f>
              <c:numCache>
                <c:formatCode>"$"#,##0</c:formatCode>
                <c:ptCount val="14"/>
                <c:pt idx="0">
                  <c:v>1179</c:v>
                </c:pt>
                <c:pt idx="1">
                  <c:v>5447</c:v>
                </c:pt>
                <c:pt idx="3">
                  <c:v>1145</c:v>
                </c:pt>
                <c:pt idx="4">
                  <c:v>5216</c:v>
                </c:pt>
                <c:pt idx="6">
                  <c:v>1027</c:v>
                </c:pt>
                <c:pt idx="7">
                  <c:v>5410</c:v>
                </c:pt>
                <c:pt idx="9" formatCode="&quot;$&quot;#,##0&quot;*&quot;">
                  <c:v>868</c:v>
                </c:pt>
                <c:pt idx="10" formatCode="&quot;$&quot;#,##0&quot;*&quot;">
                  <c:v>3917</c:v>
                </c:pt>
                <c:pt idx="12">
                  <c:v>1071</c:v>
                </c:pt>
                <c:pt idx="13">
                  <c:v>4955</c:v>
                </c:pt>
              </c:numCache>
            </c:numRef>
          </c:val>
        </c:ser>
        <c:ser>
          <c:idx val="0"/>
          <c:order val="1"/>
          <c:tx>
            <c:strRef>
              <c:f>Sheet1!$D$1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 w="13692">
              <a:solidFill>
                <a:schemeClr val="tx1"/>
              </a:solidFill>
              <a:prstDash val="solid"/>
            </a:ln>
          </c:spPr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Sheet1!$B$2:$B$16</c:f>
              <c:strCache>
                <c:ptCount val="14"/>
                <c:pt idx="0">
                  <c:v>HMO - Single</c:v>
                </c:pt>
                <c:pt idx="1">
                  <c:v>HMO - Family</c:v>
                </c:pt>
                <c:pt idx="3">
                  <c:v>PPO - Single</c:v>
                </c:pt>
                <c:pt idx="4">
                  <c:v>PPO - Family</c:v>
                </c:pt>
                <c:pt idx="6">
                  <c:v>POS - Single</c:v>
                </c:pt>
                <c:pt idx="7">
                  <c:v>POS - Family</c:v>
                </c:pt>
                <c:pt idx="9">
                  <c:v>HDHP/SO - Single</c:v>
                </c:pt>
                <c:pt idx="10">
                  <c:v>HDHP/SO - Family</c:v>
                </c:pt>
                <c:pt idx="12">
                  <c:v>All Plan Types - Single </c:v>
                </c:pt>
                <c:pt idx="13">
                  <c:v>All Plan Types - Family </c:v>
                </c:pt>
              </c:strCache>
            </c:strRef>
          </c:cat>
          <c:val>
            <c:numRef>
              <c:f>Sheet1!$D$2:$D$16</c:f>
              <c:numCache>
                <c:formatCode>"$"#,##0</c:formatCode>
                <c:ptCount val="14"/>
                <c:pt idx="0">
                  <c:v>5032</c:v>
                </c:pt>
                <c:pt idx="1">
                  <c:v>11801</c:v>
                </c:pt>
                <c:pt idx="3" formatCode="&quot;$&quot;#,##0&quot;*&quot;">
                  <c:v>5430</c:v>
                </c:pt>
                <c:pt idx="4">
                  <c:v>13253</c:v>
                </c:pt>
                <c:pt idx="6">
                  <c:v>5231</c:v>
                </c:pt>
                <c:pt idx="7">
                  <c:v>11503</c:v>
                </c:pt>
                <c:pt idx="9" formatCode="&quot;$&quot;#,##0&quot;*&quot;">
                  <c:v>4699</c:v>
                </c:pt>
                <c:pt idx="10">
                  <c:v>12053</c:v>
                </c:pt>
                <c:pt idx="12">
                  <c:v>5179</c:v>
                </c:pt>
                <c:pt idx="13">
                  <c:v>12591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100"/>
        <c:axId val="136298880"/>
        <c:axId val="136300416"/>
      </c:barChart>
      <c:catAx>
        <c:axId val="136298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42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136300416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36300416"/>
        <c:scaling>
          <c:orientation val="minMax"/>
        </c:scaling>
        <c:delete val="1"/>
        <c:axPos val="b"/>
        <c:numFmt formatCode="\$#,##0" sourceLinked="0"/>
        <c:majorTickMark val="out"/>
        <c:minorTickMark val="none"/>
        <c:tickLblPos val="nextTo"/>
        <c:crossAx val="136298880"/>
        <c:crosses val="max"/>
        <c:crossBetween val="between"/>
      </c:valAx>
      <c:spPr>
        <a:noFill/>
        <a:ln w="27383">
          <a:noFill/>
        </a:ln>
      </c:spPr>
    </c:plotArea>
    <c:legend>
      <c:legendPos val="b"/>
      <c:layout>
        <c:manualLayout>
          <c:xMode val="edge"/>
          <c:yMode val="edge"/>
          <c:x val="0.28328804832020449"/>
          <c:y val="1.66990407158161E-4"/>
          <c:w val="0.53646885052167048"/>
          <c:h val="6.0945538057742783E-2"/>
        </c:manualLayout>
      </c:layout>
      <c:overlay val="0"/>
      <c:spPr>
        <a:noFill/>
        <a:ln w="3423">
          <a:noFill/>
          <a:prstDash val="solid"/>
        </a:ln>
      </c:sp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94" b="1" i="0" u="none" strike="noStrike" baseline="0">
          <a:solidFill>
            <a:schemeClr val="tx1"/>
          </a:solidFill>
          <a:latin typeface="+mj-lt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1C18F1-A7BE-477E-B8FF-B50FBC6EE0EC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EA4F3-500A-4A1B-B38D-9FD096792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52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B6B849-29B2-41B5-823F-187A4DE7FDC3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5" y="4343704"/>
            <a:ext cx="5027414" cy="411389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898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/>
        </p:spPr>
        <p:txBody>
          <a:bodyPr/>
          <a:lstStyle/>
          <a:p>
            <a:r>
              <a:rPr lang="en-US" sz="2400" b="1" dirty="0">
                <a:latin typeface="Calibri" pitchFamily="34" charset="0"/>
                <a:cs typeface="Calibri" pitchFamily="34" charset="0"/>
              </a:rPr>
              <a:t>Exhibit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6.5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400" b="1" dirty="0">
                <a:latin typeface="Calibri" pitchFamily="34" charset="0"/>
                <a:cs typeface="Calibri" pitchFamily="34" charset="0"/>
              </a:rPr>
            </a:br>
            <a:r>
              <a:rPr lang="en-US" sz="2400" b="1" dirty="0">
                <a:latin typeface="Calibri" pitchFamily="34" charset="0"/>
                <a:cs typeface="Calibri" pitchFamily="34" charset="0"/>
              </a:rPr>
              <a:t>Average Annual Firm and Worker Premium Contributions and Total Premiums for Covered Workers for Single and Family Coverage, by Plan Type,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2015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2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628568587"/>
              </p:ext>
            </p:extLst>
          </p:nvPr>
        </p:nvGraphicFramePr>
        <p:xfrm>
          <a:off x="76200" y="1789564"/>
          <a:ext cx="8839201" cy="4557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17417" y="6355191"/>
            <a:ext cx="5410200" cy="490134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*Estimate </a:t>
            </a:r>
            <a:r>
              <a:rPr lang="en-US" sz="1100" dirty="0">
                <a:solidFill>
                  <a:srgbClr val="000000"/>
                </a:solidFill>
              </a:rPr>
              <a:t>is statistically different from All Plans estimate by coverage type (p&lt;.05).</a:t>
            </a:r>
          </a:p>
          <a:p>
            <a:pPr>
              <a:spcBef>
                <a:spcPct val="500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SOURCE:  </a:t>
            </a:r>
            <a:r>
              <a:rPr lang="en-US" sz="1100" dirty="0">
                <a:solidFill>
                  <a:srgbClr val="000000"/>
                </a:solidFill>
              </a:rPr>
              <a:t>Kaiser/HRET Survey of Employer-Sponsored Health Benefits, </a:t>
            </a:r>
            <a:r>
              <a:rPr lang="en-US" sz="1100" dirty="0" smtClean="0">
                <a:solidFill>
                  <a:srgbClr val="000000"/>
                </a:solidFill>
              </a:rPr>
              <a:t>2015.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5407" name="Text Box 47"/>
          <p:cNvSpPr txBox="1">
            <a:spLocks noChangeArrowheads="1"/>
          </p:cNvSpPr>
          <p:nvPr/>
        </p:nvSpPr>
        <p:spPr bwMode="auto">
          <a:xfrm>
            <a:off x="3657600" y="2161401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$6,212</a:t>
            </a:r>
          </a:p>
        </p:txBody>
      </p:sp>
      <p:sp>
        <p:nvSpPr>
          <p:cNvPr id="15408" name="Text Box 48"/>
          <p:cNvSpPr txBox="1">
            <a:spLocks noChangeArrowheads="1"/>
          </p:cNvSpPr>
          <p:nvPr/>
        </p:nvSpPr>
        <p:spPr bwMode="auto">
          <a:xfrm>
            <a:off x="7696200" y="2447091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$17,248</a:t>
            </a:r>
            <a:endParaRPr lang="en-US" sz="11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09" name="Text Box 49"/>
          <p:cNvSpPr txBox="1">
            <a:spLocks noChangeArrowheads="1"/>
          </p:cNvSpPr>
          <p:nvPr/>
        </p:nvSpPr>
        <p:spPr bwMode="auto">
          <a:xfrm>
            <a:off x="3657600" y="2999601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$6,575*</a:t>
            </a:r>
            <a:endParaRPr lang="en-US" sz="11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0" name="Text Box 50"/>
          <p:cNvSpPr txBox="1">
            <a:spLocks noChangeArrowheads="1"/>
          </p:cNvSpPr>
          <p:nvPr/>
        </p:nvSpPr>
        <p:spPr bwMode="auto">
          <a:xfrm>
            <a:off x="7924800" y="3263900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$18,469*</a:t>
            </a:r>
            <a:endParaRPr lang="en-US" sz="11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1" name="Text Box 51"/>
          <p:cNvSpPr txBox="1">
            <a:spLocks noChangeArrowheads="1"/>
          </p:cNvSpPr>
          <p:nvPr/>
        </p:nvSpPr>
        <p:spPr bwMode="auto">
          <a:xfrm>
            <a:off x="3657600" y="3837801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$6,259</a:t>
            </a:r>
            <a:endParaRPr lang="en-US" sz="11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2" name="Text Box 52"/>
          <p:cNvSpPr txBox="1">
            <a:spLocks noChangeArrowheads="1"/>
          </p:cNvSpPr>
          <p:nvPr/>
        </p:nvSpPr>
        <p:spPr bwMode="auto">
          <a:xfrm>
            <a:off x="7467600" y="4089281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$16,913</a:t>
            </a:r>
            <a:endParaRPr lang="en-US" sz="11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3" name="Text Box 53"/>
          <p:cNvSpPr txBox="1">
            <a:spLocks noChangeArrowheads="1"/>
          </p:cNvSpPr>
          <p:nvPr/>
        </p:nvSpPr>
        <p:spPr bwMode="auto">
          <a:xfrm>
            <a:off x="3352800" y="4676001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$5,567*</a:t>
            </a:r>
            <a:endParaRPr lang="en-US" sz="11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4" name="Text Box 54"/>
          <p:cNvSpPr txBox="1">
            <a:spLocks noChangeArrowheads="1"/>
          </p:cNvSpPr>
          <p:nvPr/>
        </p:nvSpPr>
        <p:spPr bwMode="auto">
          <a:xfrm>
            <a:off x="7086600" y="4947204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$15,970*</a:t>
            </a:r>
            <a:endParaRPr lang="en-US" sz="11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5" name="Text Box 55"/>
          <p:cNvSpPr txBox="1">
            <a:spLocks noChangeArrowheads="1"/>
          </p:cNvSpPr>
          <p:nvPr/>
        </p:nvSpPr>
        <p:spPr bwMode="auto">
          <a:xfrm>
            <a:off x="3581400" y="5514201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$6,251</a:t>
            </a:r>
            <a:endParaRPr lang="en-US" sz="11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6" name="Text Box 56"/>
          <p:cNvSpPr txBox="1">
            <a:spLocks noChangeArrowheads="1"/>
          </p:cNvSpPr>
          <p:nvPr/>
        </p:nvSpPr>
        <p:spPr bwMode="auto">
          <a:xfrm>
            <a:off x="7924800" y="5778500"/>
            <a:ext cx="762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$17,545</a:t>
            </a:r>
            <a:endParaRPr lang="en-US" sz="11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268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</Words>
  <Application>Microsoft Office PowerPoint</Application>
  <PresentationFormat>On-screen Show (4:3)</PresentationFormat>
  <Paragraphs>14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6.5  Average Annual Firm and Worker Premium Contributions and Total Premiums for Covered Workers for Single and Family Coverage, by Plan Type,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6.5  Average Annual Firm and Worker Premium Contributions and Total Premiums for Covered Workers for Single and Family Coverage, by Plan Type, 2015</dc:title>
  <dc:creator>Michelle Long</dc:creator>
  <cp:lastModifiedBy>Michelle Long</cp:lastModifiedBy>
  <cp:revision>1</cp:revision>
  <dcterms:created xsi:type="dcterms:W3CDTF">2015-09-15T21:37:27Z</dcterms:created>
  <dcterms:modified xsi:type="dcterms:W3CDTF">2015-09-15T21:37:27Z</dcterms:modified>
</cp:coreProperties>
</file>