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42792477454874E-2"/>
          <c:y val="2.3861346350208763E-2"/>
          <c:w val="0.88716688246384623"/>
          <c:h val="0.9129741415777572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solidFill>
              <a:schemeClr val="accent1"/>
            </a:solidFill>
            <a:ln w="12751">
              <a:solidFill>
                <a:schemeClr val="tx1"/>
              </a:solidFill>
              <a:prstDash val="solid"/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Sheet1!$B$1:$R$1</c:f>
              <c:numCache>
                <c:formatCode>General</c:formatCode>
                <c:ptCount val="17"/>
                <c:pt idx="0">
                  <c:v>2015</c:v>
                </c:pt>
                <c:pt idx="1">
                  <c:v>2014</c:v>
                </c:pt>
                <c:pt idx="2">
                  <c:v>2013</c:v>
                </c:pt>
                <c:pt idx="3">
                  <c:v>2012</c:v>
                </c:pt>
                <c:pt idx="4">
                  <c:v>2011</c:v>
                </c:pt>
                <c:pt idx="5">
                  <c:v>2010</c:v>
                </c:pt>
                <c:pt idx="6">
                  <c:v>2009</c:v>
                </c:pt>
                <c:pt idx="7">
                  <c:v>2008</c:v>
                </c:pt>
                <c:pt idx="8">
                  <c:v>2007</c:v>
                </c:pt>
                <c:pt idx="9">
                  <c:v>2006</c:v>
                </c:pt>
                <c:pt idx="10">
                  <c:v>2005</c:v>
                </c:pt>
                <c:pt idx="11">
                  <c:v>2004</c:v>
                </c:pt>
                <c:pt idx="12">
                  <c:v>2003</c:v>
                </c:pt>
                <c:pt idx="13">
                  <c:v>2002</c:v>
                </c:pt>
                <c:pt idx="14">
                  <c:v>2001</c:v>
                </c:pt>
                <c:pt idx="15">
                  <c:v>2000</c:v>
                </c:pt>
                <c:pt idx="16">
                  <c:v>1999</c:v>
                </c:pt>
              </c:numCache>
            </c:numRef>
          </c:cat>
          <c:val>
            <c:numRef>
              <c:f>Sheet1!$B$2:$R$2</c:f>
              <c:numCache>
                <c:formatCode>"$"#,##0</c:formatCode>
                <c:ptCount val="17"/>
                <c:pt idx="0">
                  <c:v>4955</c:v>
                </c:pt>
                <c:pt idx="1">
                  <c:v>4823</c:v>
                </c:pt>
                <c:pt idx="2">
                  <c:v>4565</c:v>
                </c:pt>
                <c:pt idx="3">
                  <c:v>4316</c:v>
                </c:pt>
                <c:pt idx="4">
                  <c:v>4129</c:v>
                </c:pt>
                <c:pt idx="5" formatCode="&quot;$&quot;#,##0&quot;*&quot;">
                  <c:v>3997</c:v>
                </c:pt>
                <c:pt idx="6">
                  <c:v>3515</c:v>
                </c:pt>
                <c:pt idx="7">
                  <c:v>3354</c:v>
                </c:pt>
                <c:pt idx="8" formatCode="&quot;$&quot;#,##0&quot;*&quot;">
                  <c:v>3281</c:v>
                </c:pt>
                <c:pt idx="9" formatCode="&quot;$&quot;#,##0&quot;*&quot;">
                  <c:v>2973</c:v>
                </c:pt>
                <c:pt idx="10">
                  <c:v>2713</c:v>
                </c:pt>
                <c:pt idx="11" formatCode="&quot;$&quot;#,##0&quot;*&quot;">
                  <c:v>2661</c:v>
                </c:pt>
                <c:pt idx="12" formatCode="&quot;$&quot;#,##0&quot;*&quot;">
                  <c:v>2412</c:v>
                </c:pt>
                <c:pt idx="13" formatCode="&quot;$&quot;#,##0&quot;*&quot;">
                  <c:v>2137</c:v>
                </c:pt>
                <c:pt idx="14" formatCode="&quot;$&quot;#,##0&quot;*&quot;">
                  <c:v>1787</c:v>
                </c:pt>
                <c:pt idx="15">
                  <c:v>1619</c:v>
                </c:pt>
                <c:pt idx="16">
                  <c:v>1543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5,274*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Sheet1!$B$1:$R$1</c:f>
              <c:numCache>
                <c:formatCode>General</c:formatCode>
                <c:ptCount val="17"/>
                <c:pt idx="0">
                  <c:v>2015</c:v>
                </c:pt>
                <c:pt idx="1">
                  <c:v>2014</c:v>
                </c:pt>
                <c:pt idx="2">
                  <c:v>2013</c:v>
                </c:pt>
                <c:pt idx="3">
                  <c:v>2012</c:v>
                </c:pt>
                <c:pt idx="4">
                  <c:v>2011</c:v>
                </c:pt>
                <c:pt idx="5">
                  <c:v>2010</c:v>
                </c:pt>
                <c:pt idx="6">
                  <c:v>2009</c:v>
                </c:pt>
                <c:pt idx="7">
                  <c:v>2008</c:v>
                </c:pt>
                <c:pt idx="8">
                  <c:v>2007</c:v>
                </c:pt>
                <c:pt idx="9">
                  <c:v>2006</c:v>
                </c:pt>
                <c:pt idx="10">
                  <c:v>2005</c:v>
                </c:pt>
                <c:pt idx="11">
                  <c:v>2004</c:v>
                </c:pt>
                <c:pt idx="12">
                  <c:v>2003</c:v>
                </c:pt>
                <c:pt idx="13">
                  <c:v>2002</c:v>
                </c:pt>
                <c:pt idx="14">
                  <c:v>2001</c:v>
                </c:pt>
                <c:pt idx="15">
                  <c:v>2000</c:v>
                </c:pt>
                <c:pt idx="16">
                  <c:v>1999</c:v>
                </c:pt>
              </c:numCache>
            </c:numRef>
          </c:cat>
          <c:val>
            <c:numRef>
              <c:f>Sheet1!$B$3:$R$3</c:f>
              <c:numCache>
                <c:formatCode>"$"#,##0</c:formatCode>
                <c:ptCount val="17"/>
                <c:pt idx="0" formatCode="&quot;$&quot;#,##0&quot;*&quot;">
                  <c:v>12591</c:v>
                </c:pt>
                <c:pt idx="1">
                  <c:v>12011</c:v>
                </c:pt>
                <c:pt idx="2">
                  <c:v>11786</c:v>
                </c:pt>
                <c:pt idx="3" formatCode="&quot;$&quot;#,##0&quot;*&quot;">
                  <c:v>11429</c:v>
                </c:pt>
                <c:pt idx="4" formatCode="&quot;$&quot;#,##0&quot;*&quot;">
                  <c:v>10944</c:v>
                </c:pt>
                <c:pt idx="5">
                  <c:v>9773</c:v>
                </c:pt>
                <c:pt idx="6" formatCode="&quot;$&quot;#,##0&quot;*&quot;">
                  <c:v>9860</c:v>
                </c:pt>
                <c:pt idx="7" formatCode="&quot;$&quot;#,##0&quot;*&quot;">
                  <c:v>9325</c:v>
                </c:pt>
                <c:pt idx="8">
                  <c:v>8824</c:v>
                </c:pt>
                <c:pt idx="9" formatCode="&quot;$&quot;#,##0&quot;*&quot;">
                  <c:v>8508</c:v>
                </c:pt>
                <c:pt idx="10" formatCode="&quot;$&quot;#,##0&quot;*&quot;">
                  <c:v>8167</c:v>
                </c:pt>
                <c:pt idx="11" formatCode="&quot;$&quot;#,##0&quot;*&quot;">
                  <c:v>7289</c:v>
                </c:pt>
                <c:pt idx="12" formatCode="&quot;$&quot;#,##0&quot;*&quot;">
                  <c:v>6657</c:v>
                </c:pt>
                <c:pt idx="13" formatCode="&quot;$&quot;#,##0&quot;*&quot;">
                  <c:v>5866</c:v>
                </c:pt>
                <c:pt idx="14" formatCode="&quot;$&quot;#,##0&quot;*&quot;">
                  <c:v>5269</c:v>
                </c:pt>
                <c:pt idx="15" formatCode="&quot;$&quot;#,##0&quot;*&quot;">
                  <c:v>4819</c:v>
                </c:pt>
                <c:pt idx="16">
                  <c:v>4247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1984384"/>
        <c:axId val="136205056"/>
      </c:barChart>
      <c:catAx>
        <c:axId val="1319843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8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362050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6205056"/>
        <c:scaling>
          <c:orientation val="minMax"/>
        </c:scaling>
        <c:delete val="1"/>
        <c:axPos val="b"/>
        <c:numFmt formatCode="\$#,##0" sourceLinked="0"/>
        <c:majorTickMark val="out"/>
        <c:minorTickMark val="none"/>
        <c:tickLblPos val="nextTo"/>
        <c:crossAx val="131984384"/>
        <c:crosses val="autoZero"/>
        <c:crossBetween val="between"/>
      </c:valAx>
      <c:spPr>
        <a:noFill/>
        <a:ln w="25501">
          <a:noFill/>
        </a:ln>
      </c:spPr>
    </c:plotArea>
    <c:legend>
      <c:legendPos val="r"/>
      <c:layout>
        <c:manualLayout>
          <c:xMode val="edge"/>
          <c:yMode val="edge"/>
          <c:x val="0.60427484920010499"/>
          <c:y val="5.399303246340012E-2"/>
          <c:w val="0.25755173045229779"/>
          <c:h val="0.13093317181506184"/>
        </c:manualLayout>
      </c:layout>
      <c:overlay val="0"/>
      <c:spPr>
        <a:noFill/>
        <a:ln w="3188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33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500306"/>
              </p:ext>
            </p:extLst>
          </p:nvPr>
        </p:nvGraphicFramePr>
        <p:xfrm>
          <a:off x="0" y="1229605"/>
          <a:ext cx="9685020" cy="5092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0"/>
            <a:ext cx="85344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Exhibit 6.4</a:t>
            </a:r>
          </a:p>
          <a:p>
            <a:r>
              <a:rPr lang="en-US" sz="2400" b="1" dirty="0">
                <a:latin typeface="+mj-lt"/>
              </a:rPr>
              <a:t>Average Annual Worker and Employer Contributions to Premiums and Total Premiums for Family Coverage, </a:t>
            </a:r>
            <a:r>
              <a:rPr lang="en-US" sz="2400" b="1" dirty="0" smtClean="0">
                <a:latin typeface="+mj-lt"/>
              </a:rPr>
              <a:t>1999-2015</a:t>
            </a:r>
            <a:endParaRPr lang="en-US" sz="2400" b="1" dirty="0">
              <a:latin typeface="+mj-lt"/>
            </a:endParaRP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0" y="6342474"/>
            <a:ext cx="8305800" cy="5155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*Estimate </a:t>
            </a:r>
            <a:r>
              <a:rPr lang="en-US" sz="1100" dirty="0">
                <a:latin typeface="+mj-lt"/>
              </a:rPr>
              <a:t>is statistically different from estimate for the previous year shown (p&lt;.05). </a:t>
            </a:r>
          </a:p>
          <a:p>
            <a:pPr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1999-2015.</a:t>
            </a:r>
            <a:endParaRPr lang="en-US" sz="1100" dirty="0">
              <a:latin typeface="+mj-lt"/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054655" y="1277203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>
                <a:latin typeface="+mj-lt"/>
              </a:rPr>
              <a:t>5,791</a:t>
            </a:r>
            <a:endParaRPr lang="en-US" sz="1100" b="1" dirty="0">
              <a:latin typeface="+mj-lt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381962" y="1546973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$6,438*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3588055" y="1822036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$7,061*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3970020" y="2111915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$8,003*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448762" y="2375812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$9,068*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4876800" y="2696610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$9,950*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5221877" y="2952249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$10,880*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5519420" y="3213396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$11,480*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5755277" y="3501271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$12,106*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6031049" y="3763410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$12,680*</a:t>
            </a: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6324600" y="4019811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$13,375*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6561555" y="4297402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13,770</a:t>
            </a:r>
            <a:r>
              <a:rPr lang="en-US" sz="1100" b="1" dirty="0" smtClean="0">
                <a:latin typeface="+mj-lt"/>
              </a:rPr>
              <a:t>*</a:t>
            </a:r>
            <a:endParaRPr lang="en-US" sz="1100" b="1" dirty="0">
              <a:latin typeface="+mj-lt"/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7094955" y="4570195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15,073</a:t>
            </a:r>
            <a:r>
              <a:rPr lang="en-US" sz="1100" b="1" dirty="0" smtClean="0">
                <a:latin typeface="+mj-lt"/>
              </a:rPr>
              <a:t>*</a:t>
            </a:r>
            <a:endParaRPr lang="en-US" sz="1100" b="1" dirty="0">
              <a:latin typeface="+mj-lt"/>
            </a:endParaRP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7312670" y="4830210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15,745</a:t>
            </a:r>
            <a:r>
              <a:rPr lang="en-US" sz="1100" b="1" dirty="0" smtClean="0">
                <a:latin typeface="+mj-lt"/>
              </a:rPr>
              <a:t>*</a:t>
            </a:r>
            <a:endParaRPr lang="en-US" sz="1100" b="1" dirty="0">
              <a:latin typeface="+mj-lt"/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7620639" y="5135010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16,351</a:t>
            </a:r>
            <a:r>
              <a:rPr lang="en-US" sz="1100" b="1" dirty="0" smtClean="0">
                <a:latin typeface="+mj-lt"/>
              </a:rPr>
              <a:t>*</a:t>
            </a:r>
            <a:endParaRPr lang="en-US" sz="1100" b="1" dirty="0">
              <a:latin typeface="+mj-lt"/>
            </a:endParaRP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7846070" y="5415072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16,834*</a:t>
            </a:r>
            <a:endParaRPr lang="en-US" sz="1200" b="1" dirty="0">
              <a:latin typeface="+mj-lt"/>
            </a:endParaRPr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8077200" y="5733842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17,545*</a:t>
            </a:r>
            <a:endParaRPr lang="en-US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3840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99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1</cp:revision>
  <dcterms:created xsi:type="dcterms:W3CDTF">2015-09-15T21:37:28Z</dcterms:created>
  <dcterms:modified xsi:type="dcterms:W3CDTF">2015-09-15T21:37:29Z</dcterms:modified>
</cp:coreProperties>
</file>