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0.11947206471204751"/>
          <c:w val="0.84059521485434152"/>
          <c:h val="0.68118522300753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Less Than 35% are Lower-Wage Level</c:v>
                </c:pt>
                <c:pt idx="1">
                  <c:v>35% or More are Lower-Wage Level</c:v>
                </c:pt>
                <c:pt idx="2">
                  <c:v>All Firms</c:v>
                </c:pt>
                <c:pt idx="3">
                  <c:v> </c:v>
                </c:pt>
                <c:pt idx="4">
                  <c:v>Less Than 35% are Lower-Wage Level </c:v>
                </c:pt>
                <c:pt idx="5">
                  <c:v>35% or More are Lower-Wage Level  </c:v>
                </c:pt>
                <c:pt idx="6">
                  <c:v>All Firms </c:v>
                </c:pt>
              </c:strCache>
            </c:strRef>
          </c:cat>
          <c:val>
            <c:numRef>
              <c:f>Sheet1!$B$2:$H$2</c:f>
              <c:numCache>
                <c:formatCode>"$"#,##0</c:formatCode>
                <c:ptCount val="7"/>
                <c:pt idx="0">
                  <c:v>1069</c:v>
                </c:pt>
                <c:pt idx="1">
                  <c:v>1099</c:v>
                </c:pt>
                <c:pt idx="2">
                  <c:v>1071</c:v>
                </c:pt>
                <c:pt idx="4" formatCode="&quot;$&quot;#,##0&quot;*&quot;">
                  <c:v>4829</c:v>
                </c:pt>
                <c:pt idx="5" formatCode="&quot;$&quot;#,##0&quot;*&quot;">
                  <c:v>6382</c:v>
                </c:pt>
                <c:pt idx="6">
                  <c:v>4955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Less Than 35% are Lower-Wage Level</c:v>
                </c:pt>
                <c:pt idx="1">
                  <c:v>35% or More are Lower-Wage Level</c:v>
                </c:pt>
                <c:pt idx="2">
                  <c:v>All Firms</c:v>
                </c:pt>
                <c:pt idx="3">
                  <c:v> </c:v>
                </c:pt>
                <c:pt idx="4">
                  <c:v>Less Than 35% are Lower-Wage Level </c:v>
                </c:pt>
                <c:pt idx="5">
                  <c:v>35% or More are Lower-Wage Level  </c:v>
                </c:pt>
                <c:pt idx="6">
                  <c:v>All Firms </c:v>
                </c:pt>
              </c:strCache>
            </c:strRef>
          </c:cat>
          <c:val>
            <c:numRef>
              <c:f>Sheet1!$B$3:$H$3</c:f>
              <c:numCache>
                <c:formatCode>"$"#,##0"*"</c:formatCode>
                <c:ptCount val="7"/>
                <c:pt idx="0">
                  <c:v>5238</c:v>
                </c:pt>
                <c:pt idx="1">
                  <c:v>4507</c:v>
                </c:pt>
                <c:pt idx="2" formatCode="&quot;$&quot;#,##0">
                  <c:v>5179</c:v>
                </c:pt>
                <c:pt idx="4">
                  <c:v>12835</c:v>
                </c:pt>
                <c:pt idx="5">
                  <c:v>9801</c:v>
                </c:pt>
                <c:pt idx="6" formatCode="&quot;$&quot;#,##0">
                  <c:v>12591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4627328"/>
        <c:axId val="134628864"/>
      </c:barChart>
      <c:catAx>
        <c:axId val="13462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4628864"/>
        <c:crosses val="autoZero"/>
        <c:auto val="1"/>
        <c:lblAlgn val="ctr"/>
        <c:lblOffset val="100"/>
        <c:noMultiLvlLbl val="0"/>
      </c:catAx>
      <c:valAx>
        <c:axId val="134628864"/>
        <c:scaling>
          <c:orientation val="minMax"/>
        </c:scaling>
        <c:delete val="1"/>
        <c:axPos val="l"/>
        <c:numFmt formatCode="&quot;$&quot;#,##0" sourceLinked="1"/>
        <c:majorTickMark val="out"/>
        <c:minorTickMark val="none"/>
        <c:tickLblPos val="nextTo"/>
        <c:crossAx val="134627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6918071191514285E-3"/>
          <c:y val="0.25137382591327029"/>
          <c:w val="0.18295503351337278"/>
          <c:h val="0.1074609188002443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0.54545</cdr:x>
      <cdr:y>0.15723</cdr:y>
    </cdr:from>
    <cdr:to>
      <cdr:x>0.63636</cdr:x>
      <cdr:y>0.21439</cdr:y>
    </cdr:to>
    <cdr:sp macro="" textlink="">
      <cdr:nvSpPr>
        <cdr:cNvPr id="19" name="TextBox 7"/>
        <cdr:cNvSpPr txBox="1"/>
      </cdr:nvSpPr>
      <cdr:spPr>
        <a:xfrm xmlns:a="http://schemas.openxmlformats.org/drawingml/2006/main">
          <a:off x="5029200" y="762000"/>
          <a:ext cx="83820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$17,665*</a:t>
          </a:r>
        </a:p>
      </cdr:txBody>
    </cdr:sp>
  </cdr:relSizeAnchor>
  <cdr:relSizeAnchor xmlns:cdr="http://schemas.openxmlformats.org/drawingml/2006/chartDrawing">
    <cdr:from>
      <cdr:x>0.66942</cdr:x>
      <cdr:y>0.2044</cdr:y>
    </cdr:from>
    <cdr:to>
      <cdr:x>0.76033</cdr:x>
      <cdr:y>0.26156</cdr:y>
    </cdr:to>
    <cdr:sp macro="" textlink="">
      <cdr:nvSpPr>
        <cdr:cNvPr id="20" name="TextBox 7"/>
        <cdr:cNvSpPr txBox="1"/>
      </cdr:nvSpPr>
      <cdr:spPr>
        <a:xfrm xmlns:a="http://schemas.openxmlformats.org/drawingml/2006/main">
          <a:off x="6172200" y="990600"/>
          <a:ext cx="83820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$16,182*</a:t>
          </a:r>
        </a:p>
      </cdr:txBody>
    </cdr:sp>
  </cdr:relSizeAnchor>
  <cdr:relSizeAnchor xmlns:cdr="http://schemas.openxmlformats.org/drawingml/2006/chartDrawing">
    <cdr:from>
      <cdr:x>0.78512</cdr:x>
      <cdr:y>0.15723</cdr:y>
    </cdr:from>
    <cdr:to>
      <cdr:x>0.87603</cdr:x>
      <cdr:y>0.21439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7238963" y="761987"/>
          <a:ext cx="83820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$17,545</a:t>
          </a:r>
        </a:p>
      </cdr:txBody>
    </cdr:sp>
  </cdr:relSizeAnchor>
  <cdr:relSizeAnchor xmlns:cdr="http://schemas.openxmlformats.org/drawingml/2006/chartDrawing">
    <cdr:from>
      <cdr:x>0.47107</cdr:x>
      <cdr:y>0.03289</cdr:y>
    </cdr:from>
    <cdr:to>
      <cdr:x>0.47107</cdr:x>
      <cdr:y>0.80189</cdr:y>
    </cdr:to>
    <cdr:cxnSp macro="">
      <cdr:nvCxnSpPr>
        <cdr:cNvPr id="5" name="Straight Connector 4"/>
        <cdr:cNvCxnSpPr/>
      </cdr:nvCxnSpPr>
      <cdr:spPr>
        <a:xfrm xmlns:a="http://schemas.openxmlformats.org/drawingml/2006/main" flipV="1">
          <a:off x="4343400" y="159391"/>
          <a:ext cx="0" cy="3726809"/>
        </a:xfrm>
        <a:prstGeom xmlns:a="http://schemas.openxmlformats.org/drawingml/2006/main" prst="line">
          <a:avLst/>
        </a:prstGeom>
        <a:ln xmlns:a="http://schemas.openxmlformats.org/drawingml/2006/main" w="19050" cmpd="sng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0484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453984"/>
              </p:ext>
            </p:extLst>
          </p:nvPr>
        </p:nvGraphicFramePr>
        <p:xfrm>
          <a:off x="304800" y="1371600"/>
          <a:ext cx="922020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*Estimate </a:t>
            </a:r>
            <a:r>
              <a:rPr lang="en-US" sz="1100" dirty="0">
                <a:latin typeface="+mj-lt"/>
              </a:rPr>
              <a:t>is statistically different </a:t>
            </a:r>
            <a:r>
              <a:rPr lang="en-US" sz="1100" dirty="0" smtClean="0">
                <a:latin typeface="+mj-lt"/>
              </a:rPr>
              <a:t>between All Large Firms and All Small Firms estimate </a:t>
            </a:r>
            <a:r>
              <a:rPr lang="en-US" sz="1100" dirty="0">
                <a:latin typeface="+mj-lt"/>
              </a:rPr>
              <a:t>(p&lt;.05).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 </a:t>
            </a:r>
            <a:r>
              <a:rPr lang="en-US" sz="1100" dirty="0" smtClean="0">
                <a:latin typeface="+mj-lt"/>
              </a:rPr>
              <a:t>Lower-wage </a:t>
            </a:r>
            <a:r>
              <a:rPr lang="en-US" sz="1100" dirty="0">
                <a:latin typeface="+mj-lt"/>
              </a:rPr>
              <a:t>level is $23,000 </a:t>
            </a:r>
            <a:r>
              <a:rPr lang="en-US" sz="1100" dirty="0" smtClean="0">
                <a:latin typeface="+mj-lt"/>
              </a:rPr>
              <a:t>annually or less, </a:t>
            </a:r>
            <a:r>
              <a:rPr lang="en-US" sz="1100" dirty="0">
                <a:latin typeface="+mj-lt"/>
              </a:rPr>
              <a:t>the 25</a:t>
            </a:r>
            <a:r>
              <a:rPr lang="en-US" sz="1100" baseline="30000" dirty="0">
                <a:latin typeface="+mj-lt"/>
              </a:rPr>
              <a:t>th</a:t>
            </a:r>
            <a:r>
              <a:rPr lang="en-US" sz="1100" dirty="0">
                <a:latin typeface="+mj-lt"/>
              </a:rPr>
              <a:t> percentile for </a:t>
            </a:r>
            <a:r>
              <a:rPr lang="en-US" sz="1100" dirty="0" smtClean="0">
                <a:latin typeface="+mj-lt"/>
              </a:rPr>
              <a:t>workers’ earnings </a:t>
            </a:r>
            <a:r>
              <a:rPr lang="en-US" sz="1100" dirty="0">
                <a:latin typeface="+mj-lt"/>
              </a:rPr>
              <a:t>nationally.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914400"/>
          </a:xfrm>
        </p:spPr>
        <p:txBody>
          <a:bodyPr/>
          <a:lstStyle/>
          <a:p>
            <a:r>
              <a:rPr lang="en-US" sz="2200" dirty="0">
                <a:latin typeface="+mn-lt"/>
              </a:rPr>
              <a:t>Exhibit </a:t>
            </a:r>
            <a:r>
              <a:rPr lang="en-US" sz="2200" dirty="0" smtClean="0">
                <a:latin typeface="+mn-lt"/>
              </a:rPr>
              <a:t>6.30</a:t>
            </a:r>
            <a:r>
              <a:rPr lang="en-US" sz="2200" dirty="0">
                <a:latin typeface="+mn-lt"/>
              </a:rPr>
              <a:t/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</a:rPr>
              <a:t>Average Annual Worker and Employer Contributions to Premiums and Total Premiums for </a:t>
            </a:r>
            <a:r>
              <a:rPr lang="en-US" sz="2200" dirty="0" smtClean="0">
                <a:latin typeface="+mn-lt"/>
              </a:rPr>
              <a:t>Single and Family </a:t>
            </a:r>
            <a:r>
              <a:rPr lang="en-US" sz="2200" dirty="0">
                <a:latin typeface="+mn-lt"/>
              </a:rPr>
              <a:t>Coverage, </a:t>
            </a:r>
            <a:r>
              <a:rPr lang="en-US" sz="2200" dirty="0" smtClean="0">
                <a:latin typeface="+mn-lt"/>
              </a:rPr>
              <a:t>by Firm Wage Level, 2015</a:t>
            </a:r>
            <a:endParaRPr lang="en-US" sz="22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986547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cs typeface="Meta Offc Pro"/>
              </a:rPr>
              <a:t>$6,307*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4103213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cs typeface="Meta Offc Pro"/>
              </a:rPr>
              <a:t>$5,606*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3976255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cs typeface="Meta Offc Pro"/>
              </a:rPr>
              <a:t>$6,251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j-lt"/>
                <a:cs typeface="Meta Offc Pro"/>
              </a:rPr>
              <a:t>Single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j-lt"/>
                <a:cs typeface="Meta Offc Pro"/>
              </a:rPr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342379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6.30 Average Annual Worker and Employer Contributions to Premiums and Total Premiums for Single and Family Coverage, by Firm Wage Level,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6.30 Average Annual Worker and Employer Contributions to Premiums and Total Premiums for Single and Family Coverage, by Firm Wage Level, 2015</dc:title>
  <dc:creator>Michelle Long</dc:creator>
  <cp:lastModifiedBy>Michelle Long</cp:lastModifiedBy>
  <cp:revision>1</cp:revision>
  <dcterms:created xsi:type="dcterms:W3CDTF">2015-09-15T21:37:11Z</dcterms:created>
  <dcterms:modified xsi:type="dcterms:W3CDTF">2015-09-15T21:37:12Z</dcterms:modified>
</cp:coreProperties>
</file>