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286361268866863E-2"/>
          <c:y val="1.8122734658167732E-5"/>
          <c:w val="0.89844645452376304"/>
          <c:h val="0.963113037047803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2015</c:v>
                </c:pt>
                <c:pt idx="1">
                  <c:v>2014</c:v>
                </c:pt>
                <c:pt idx="2">
                  <c:v>2013</c:v>
                </c:pt>
                <c:pt idx="3">
                  <c:v>2012</c:v>
                </c:pt>
                <c:pt idx="4">
                  <c:v>2011</c:v>
                </c:pt>
                <c:pt idx="5">
                  <c:v>2010</c:v>
                </c:pt>
                <c:pt idx="6">
                  <c:v>2009</c:v>
                </c:pt>
                <c:pt idx="7">
                  <c:v>2008</c:v>
                </c:pt>
                <c:pt idx="8">
                  <c:v>2007</c:v>
                </c:pt>
                <c:pt idx="9">
                  <c:v>2006</c:v>
                </c:pt>
                <c:pt idx="10">
                  <c:v>2005</c:v>
                </c:pt>
                <c:pt idx="11">
                  <c:v>2004</c:v>
                </c:pt>
                <c:pt idx="12">
                  <c:v>2003</c:v>
                </c:pt>
                <c:pt idx="13">
                  <c:v>2002</c:v>
                </c:pt>
                <c:pt idx="14">
                  <c:v>2001</c:v>
                </c:pt>
                <c:pt idx="15">
                  <c:v>2000</c:v>
                </c:pt>
                <c:pt idx="16">
                  <c:v>1999</c:v>
                </c:pt>
              </c:strCache>
            </c:strRef>
          </c:cat>
          <c:val>
            <c:numRef>
              <c:f>Sheet1!$B$2:$R$2</c:f>
              <c:numCache>
                <c:formatCode>"$"#,##0"*"</c:formatCode>
                <c:ptCount val="17"/>
                <c:pt idx="0" formatCode="&quot;$&quot;#,##0_);[Red]\(&quot;$&quot;#,##0\)">
                  <c:v>1071</c:v>
                </c:pt>
                <c:pt idx="1">
                  <c:v>1081</c:v>
                </c:pt>
                <c:pt idx="2" formatCode="_(&quot;$&quot;* #,##0_);_(&quot;$&quot;* \(#,##0\);_(&quot;$&quot;* &quot;-&quot;??_);_(@_)">
                  <c:v>999</c:v>
                </c:pt>
                <c:pt idx="3" formatCode="_(&quot;$&quot;* #,##0_);_(&quot;$&quot;* \(#,##0\);_(&quot;$&quot;* &quot;-&quot;??_);_(@_)">
                  <c:v>951</c:v>
                </c:pt>
                <c:pt idx="4" formatCode="_(&quot;$&quot;* #,##0_);_(&quot;$&quot;* \(#,##0\);_(&quot;$&quot;* &quot;-&quot;??_);_(@_)">
                  <c:v>921</c:v>
                </c:pt>
                <c:pt idx="5">
                  <c:v>899</c:v>
                </c:pt>
                <c:pt idx="6" formatCode="_(&quot;$&quot;* #,##0_);_(&quot;$&quot;* \(#,##0\);_(&quot;$&quot;* &quot;-&quot;??_);_(@_)">
                  <c:v>779</c:v>
                </c:pt>
                <c:pt idx="7" formatCode="_(&quot;$&quot;* #,##0_);_(&quot;$&quot;* \(#,##0\);_(&quot;$&quot;* &quot;-&quot;??_);_(@_)">
                  <c:v>721</c:v>
                </c:pt>
                <c:pt idx="8">
                  <c:v>694</c:v>
                </c:pt>
                <c:pt idx="9" formatCode="_(&quot;$&quot;* #,##0_);_(&quot;$&quot;* \(#,##0\);_(&quot;$&quot;* &quot;-&quot;??_);_(@_)">
                  <c:v>627</c:v>
                </c:pt>
                <c:pt idx="10" formatCode="_(&quot;$&quot;* #,##0_);_(&quot;$&quot;* \(#,##0\);_(&quot;$&quot;* &quot;-&quot;??_);_(@_)">
                  <c:v>610</c:v>
                </c:pt>
                <c:pt idx="11" formatCode="_(&quot;$&quot;* #,##0_);_(&quot;$&quot;* \(#,##0\);_(&quot;$&quot;* &quot;-&quot;??_);_(@_)">
                  <c:v>558</c:v>
                </c:pt>
                <c:pt idx="12" formatCode="_(&quot;$&quot;* #,##0_);_(&quot;$&quot;* \(#,##0\);_(&quot;$&quot;* &quot;-&quot;??_);_(@_)">
                  <c:v>508</c:v>
                </c:pt>
                <c:pt idx="13">
                  <c:v>466</c:v>
                </c:pt>
                <c:pt idx="14" formatCode="_(&quot;$&quot;* #,##0_);_(&quot;$&quot;* \(#,##0\);_(&quot;$&quot;* &quot;-&quot;??_);_(@_)">
                  <c:v>355</c:v>
                </c:pt>
                <c:pt idx="15" formatCode="_(&quot;$&quot;* #,##0_);_(&quot;$&quot;* \(#,##0\);_(&quot;$&quot;* &quot;-&quot;??_);_(@_)">
                  <c:v>334</c:v>
                </c:pt>
                <c:pt idx="16" formatCode="_(&quot;$&quot;* #,##0_);_(&quot;$&quot;* \(#,##0\);_(&quot;$&quot;* &quot;-&quot;??_);_(@_)">
                  <c:v>318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2015</c:v>
                </c:pt>
                <c:pt idx="1">
                  <c:v>2014</c:v>
                </c:pt>
                <c:pt idx="2">
                  <c:v>2013</c:v>
                </c:pt>
                <c:pt idx="3">
                  <c:v>2012</c:v>
                </c:pt>
                <c:pt idx="4">
                  <c:v>2011</c:v>
                </c:pt>
                <c:pt idx="5">
                  <c:v>2010</c:v>
                </c:pt>
                <c:pt idx="6">
                  <c:v>2009</c:v>
                </c:pt>
                <c:pt idx="7">
                  <c:v>2008</c:v>
                </c:pt>
                <c:pt idx="8">
                  <c:v>2007</c:v>
                </c:pt>
                <c:pt idx="9">
                  <c:v>2006</c:v>
                </c:pt>
                <c:pt idx="10">
                  <c:v>2005</c:v>
                </c:pt>
                <c:pt idx="11">
                  <c:v>2004</c:v>
                </c:pt>
                <c:pt idx="12">
                  <c:v>2003</c:v>
                </c:pt>
                <c:pt idx="13">
                  <c:v>2002</c:v>
                </c:pt>
                <c:pt idx="14">
                  <c:v>2001</c:v>
                </c:pt>
                <c:pt idx="15">
                  <c:v>2000</c:v>
                </c:pt>
                <c:pt idx="16">
                  <c:v>1999</c:v>
                </c:pt>
              </c:strCache>
            </c:strRef>
          </c:cat>
          <c:val>
            <c:numRef>
              <c:f>Sheet1!$B$3:$R$3</c:f>
              <c:numCache>
                <c:formatCode>"$"#,##0_);[Red]\("$"#,##0\)</c:formatCode>
                <c:ptCount val="17"/>
                <c:pt idx="0" formatCode="&quot;$&quot;#,##0&quot;*&quot;">
                  <c:v>5179</c:v>
                </c:pt>
                <c:pt idx="1">
                  <c:v>4944</c:v>
                </c:pt>
                <c:pt idx="2" formatCode="&quot;$&quot;#,##0&quot;*&quot;">
                  <c:v>4885</c:v>
                </c:pt>
                <c:pt idx="3" formatCode="_(&quot;$&quot;* #,##0_);_(&quot;$&quot;* \(#,##0\);_(&quot;$&quot;* &quot;-&quot;??_);_(@_)">
                  <c:v>4664</c:v>
                </c:pt>
                <c:pt idx="4" formatCode="&quot;$&quot;#,##0&quot;*&quot;">
                  <c:v>4508</c:v>
                </c:pt>
                <c:pt idx="5" formatCode="_(&quot;$&quot;* #,##0_);_(&quot;$&quot;* \(#,##0\);_(&quot;$&quot;* &quot;-&quot;??_);_(@_)">
                  <c:v>4150</c:v>
                </c:pt>
                <c:pt idx="6" formatCode="_(&quot;$&quot;* #,##0_);_(&quot;$&quot;* \(#,##0\);_(&quot;$&quot;* &quot;-&quot;??_);_(@_)">
                  <c:v>4045</c:v>
                </c:pt>
                <c:pt idx="7" formatCode="_(&quot;$&quot;* #,##0_);_(&quot;$&quot;* \(#,##0\);_(&quot;$&quot;* &quot;-&quot;??_);_(@_)">
                  <c:v>3983</c:v>
                </c:pt>
                <c:pt idx="8" formatCode="_(&quot;$&quot;* #,##0_);_(&quot;$&quot;* \(#,##0\);_(&quot;$&quot;* &quot;-&quot;??_);_(@_)">
                  <c:v>3785</c:v>
                </c:pt>
                <c:pt idx="9" formatCode="&quot;$&quot;#,##0&quot;*&quot;">
                  <c:v>3615</c:v>
                </c:pt>
                <c:pt idx="10" formatCode="&quot;$&quot;#,##0&quot;*&quot;">
                  <c:v>3413</c:v>
                </c:pt>
                <c:pt idx="11" formatCode="&quot;$&quot;#,##0&quot;*&quot;">
                  <c:v>3136</c:v>
                </c:pt>
                <c:pt idx="12" formatCode="&quot;$&quot;#,##0&quot;*&quot;">
                  <c:v>2875</c:v>
                </c:pt>
                <c:pt idx="13" formatCode="&quot;$&quot;#,##0&quot;*&quot;">
                  <c:v>2617</c:v>
                </c:pt>
                <c:pt idx="14" formatCode="&quot;$&quot;#,##0&quot;*&quot;">
                  <c:v>2334</c:v>
                </c:pt>
                <c:pt idx="15" formatCode="&quot;$&quot;#,##0&quot;*&quot;">
                  <c:v>2137</c:v>
                </c:pt>
                <c:pt idx="16" formatCode="_(&quot;$&quot;* #,##0_);_(&quot;$&quot;* \(#,##0\);_(&quot;$&quot;* &quot;-&quot;??_);_(@_)">
                  <c:v>1878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713856"/>
        <c:axId val="2772992"/>
      </c:barChart>
      <c:catAx>
        <c:axId val="27138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772992"/>
        <c:crosses val="autoZero"/>
        <c:auto val="1"/>
        <c:lblAlgn val="ctr"/>
        <c:lblOffset val="100"/>
        <c:noMultiLvlLbl val="0"/>
      </c:catAx>
      <c:valAx>
        <c:axId val="2772992"/>
        <c:scaling>
          <c:orientation val="minMax"/>
        </c:scaling>
        <c:delete val="1"/>
        <c:axPos val="b"/>
        <c:numFmt formatCode="&quot;$&quot;#,##0_);[Red]\(&quot;$&quot;#,##0\)" sourceLinked="1"/>
        <c:majorTickMark val="out"/>
        <c:minorTickMark val="none"/>
        <c:tickLblPos val="nextTo"/>
        <c:crossAx val="27138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92591963323293"/>
          <c:y val="7.8417851070502975E-2"/>
          <c:w val="0.26263092953494005"/>
          <c:h val="0.12152788094884366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0.33884</cdr:x>
      <cdr:y>0</cdr:y>
    </cdr:from>
    <cdr:to>
      <cdr:x>0.42373</cdr:x>
      <cdr:y>0.05716</cdr:y>
    </cdr:to>
    <cdr:sp macro="" textlink="">
      <cdr:nvSpPr>
        <cdr:cNvPr id="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24173" y="0"/>
          <a:ext cx="782702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solidFill>
                <a:srgbClr val="000000"/>
              </a:solidFill>
              <a:latin typeface="+mn-lt"/>
            </a:rPr>
            <a:t>2,196</a:t>
          </a:r>
        </a:p>
      </cdr:txBody>
    </cdr:sp>
  </cdr:relSizeAnchor>
  <cdr:relSizeAnchor xmlns:cdr="http://schemas.openxmlformats.org/drawingml/2006/chartDrawing">
    <cdr:from>
      <cdr:x>0.36364</cdr:x>
      <cdr:y>0.04717</cdr:y>
    </cdr:from>
    <cdr:to>
      <cdr:x>0.48249</cdr:x>
      <cdr:y>0.10433</cdr:y>
    </cdr:to>
    <cdr:sp macro="" textlink="">
      <cdr:nvSpPr>
        <cdr:cNvPr id="3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52800" y="228600"/>
          <a:ext cx="1095820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latin typeface="+mj-lt"/>
            </a:rPr>
            <a:t>2,471</a:t>
          </a:r>
          <a:r>
            <a:rPr lang="en-US" sz="12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0.39669</cdr:x>
      <cdr:y>0.11006</cdr:y>
    </cdr:from>
    <cdr:to>
      <cdr:x>0.51554</cdr:x>
      <cdr:y>0.16722</cdr:y>
    </cdr:to>
    <cdr:sp macro="" textlink="">
      <cdr:nvSpPr>
        <cdr:cNvPr id="4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57600" y="533400"/>
          <a:ext cx="1095821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latin typeface="+mn-lt"/>
            </a:rPr>
            <a:t>2,689</a:t>
          </a:r>
          <a:r>
            <a:rPr lang="en-US" sz="12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0.43802</cdr:x>
      <cdr:y>0.17296</cdr:y>
    </cdr:from>
    <cdr:to>
      <cdr:x>0.55688</cdr:x>
      <cdr:y>0.23012</cdr:y>
    </cdr:to>
    <cdr:sp macro="" textlink="">
      <cdr:nvSpPr>
        <cdr:cNvPr id="5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38600" y="838200"/>
          <a:ext cx="1095913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latin typeface="+mj-lt"/>
            </a:rPr>
            <a:t>3,083</a:t>
          </a:r>
          <a:r>
            <a:rPr lang="en-US" sz="12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0.47934</cdr:x>
      <cdr:y>0.22013</cdr:y>
    </cdr:from>
    <cdr:to>
      <cdr:x>0.59819</cdr:x>
      <cdr:y>0.27729</cdr:y>
    </cdr:to>
    <cdr:sp macro="" textlink="">
      <cdr:nvSpPr>
        <cdr:cNvPr id="6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419600" y="1066800"/>
          <a:ext cx="1095821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$3,383*</a:t>
          </a:r>
        </a:p>
      </cdr:txBody>
    </cdr:sp>
  </cdr:relSizeAnchor>
  <cdr:relSizeAnchor xmlns:cdr="http://schemas.openxmlformats.org/drawingml/2006/chartDrawing">
    <cdr:from>
      <cdr:x>0.52066</cdr:x>
      <cdr:y>0.28302</cdr:y>
    </cdr:from>
    <cdr:to>
      <cdr:x>0.63951</cdr:x>
      <cdr:y>0.34018</cdr:y>
    </cdr:to>
    <cdr:sp macro="" textlink="">
      <cdr:nvSpPr>
        <cdr:cNvPr id="7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00600" y="1371600"/>
          <a:ext cx="1095821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$3,695*</a:t>
          </a:r>
        </a:p>
      </cdr:txBody>
    </cdr:sp>
  </cdr:relSizeAnchor>
  <cdr:relSizeAnchor xmlns:cdr="http://schemas.openxmlformats.org/drawingml/2006/chartDrawing">
    <cdr:from>
      <cdr:x>0.55372</cdr:x>
      <cdr:y>0.34591</cdr:y>
    </cdr:from>
    <cdr:to>
      <cdr:x>0.67257</cdr:x>
      <cdr:y>0.40307</cdr:y>
    </cdr:to>
    <cdr:sp macro="" textlink="">
      <cdr:nvSpPr>
        <cdr:cNvPr id="8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105400" y="1676400"/>
          <a:ext cx="1095821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$4,024*</a:t>
          </a:r>
        </a:p>
      </cdr:txBody>
    </cdr:sp>
  </cdr:relSizeAnchor>
  <cdr:relSizeAnchor xmlns:cdr="http://schemas.openxmlformats.org/drawingml/2006/chartDrawing">
    <cdr:from>
      <cdr:x>0.58678</cdr:x>
      <cdr:y>0.39308</cdr:y>
    </cdr:from>
    <cdr:to>
      <cdr:x>0.70564</cdr:x>
      <cdr:y>0.45024</cdr:y>
    </cdr:to>
    <cdr:sp macro="" textlink="">
      <cdr:nvSpPr>
        <cdr:cNvPr id="9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10200" y="1905000"/>
          <a:ext cx="1095913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$4,242*</a:t>
          </a:r>
        </a:p>
      </cdr:txBody>
    </cdr:sp>
  </cdr:relSizeAnchor>
  <cdr:relSizeAnchor xmlns:cdr="http://schemas.openxmlformats.org/drawingml/2006/chartDrawing">
    <cdr:from>
      <cdr:x>0.61157</cdr:x>
      <cdr:y>0.45597</cdr:y>
    </cdr:from>
    <cdr:to>
      <cdr:x>0.73043</cdr:x>
      <cdr:y>0.51313</cdr:y>
    </cdr:to>
    <cdr:sp macro="" textlink="">
      <cdr:nvSpPr>
        <cdr:cNvPr id="10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38800" y="2209800"/>
          <a:ext cx="1095913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$4,479*</a:t>
          </a:r>
        </a:p>
      </cdr:txBody>
    </cdr:sp>
  </cdr:relSizeAnchor>
  <cdr:relSizeAnchor xmlns:cdr="http://schemas.openxmlformats.org/drawingml/2006/chartDrawing">
    <cdr:from>
      <cdr:x>0.63636</cdr:x>
      <cdr:y>0.50314</cdr:y>
    </cdr:from>
    <cdr:to>
      <cdr:x>0.75521</cdr:x>
      <cdr:y>0.5603</cdr:y>
    </cdr:to>
    <cdr:sp macro="" textlink="">
      <cdr:nvSpPr>
        <cdr:cNvPr id="11" name="Text 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67400" y="2438400"/>
          <a:ext cx="1095821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$4,704*</a:t>
          </a:r>
        </a:p>
      </cdr:txBody>
    </cdr:sp>
  </cdr:relSizeAnchor>
  <cdr:relSizeAnchor xmlns:cdr="http://schemas.openxmlformats.org/drawingml/2006/chartDrawing">
    <cdr:from>
      <cdr:x>0.66116</cdr:x>
      <cdr:y>0.56604</cdr:y>
    </cdr:from>
    <cdr:to>
      <cdr:x>0.78001</cdr:x>
      <cdr:y>0.6232</cdr:y>
    </cdr:to>
    <cdr:sp macro="" textlink="">
      <cdr:nvSpPr>
        <cdr:cNvPr id="12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096000" y="2743200"/>
          <a:ext cx="1095821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$4,824</a:t>
          </a:r>
        </a:p>
      </cdr:txBody>
    </cdr:sp>
  </cdr:relSizeAnchor>
  <cdr:relSizeAnchor xmlns:cdr="http://schemas.openxmlformats.org/drawingml/2006/chartDrawing">
    <cdr:from>
      <cdr:x>0.69421</cdr:x>
      <cdr:y>0.62893</cdr:y>
    </cdr:from>
    <cdr:to>
      <cdr:x>0.81306</cdr:x>
      <cdr:y>0.68609</cdr:y>
    </cdr:to>
    <cdr:sp macro="" textlink="">
      <cdr:nvSpPr>
        <cdr:cNvPr id="13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400800" y="3048000"/>
          <a:ext cx="1095821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$5,049*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0.72727</cdr:x>
      <cdr:y>0.6761</cdr:y>
    </cdr:from>
    <cdr:to>
      <cdr:x>0.84612</cdr:x>
      <cdr:y>0.73326</cdr:y>
    </cdr:to>
    <cdr:sp macro="" textlink="">
      <cdr:nvSpPr>
        <cdr:cNvPr id="14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705600" y="3276600"/>
          <a:ext cx="1095821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$5,429*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0.76033</cdr:x>
      <cdr:y>0.73899</cdr:y>
    </cdr:from>
    <cdr:to>
      <cdr:x>0.87918</cdr:x>
      <cdr:y>0.79615</cdr:y>
    </cdr:to>
    <cdr:sp macro="" textlink="">
      <cdr:nvSpPr>
        <cdr:cNvPr id="15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010400" y="3581400"/>
          <a:ext cx="1095820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$5,615*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0.78512</cdr:x>
      <cdr:y>0.78616</cdr:y>
    </cdr:from>
    <cdr:to>
      <cdr:x>0.90397</cdr:x>
      <cdr:y>0.84332</cdr:y>
    </cdr:to>
    <cdr:sp macro="" textlink="">
      <cdr:nvSpPr>
        <cdr:cNvPr id="16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39000" y="3810000"/>
          <a:ext cx="1095821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$5,884*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0.80992</cdr:x>
      <cdr:y>0.84906</cdr:y>
    </cdr:from>
    <cdr:to>
      <cdr:x>0.92877</cdr:x>
      <cdr:y>0.90622</cdr:y>
    </cdr:to>
    <cdr:sp macro="" textlink="">
      <cdr:nvSpPr>
        <cdr:cNvPr id="17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467600" y="4114800"/>
          <a:ext cx="1095821" cy="2770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$6,025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0.82645</cdr:x>
      <cdr:y>0.91195</cdr:y>
    </cdr:from>
    <cdr:to>
      <cdr:x>0.9453</cdr:x>
      <cdr:y>0.96911</cdr:y>
    </cdr:to>
    <cdr:sp macro="" textlink="">
      <cdr:nvSpPr>
        <cdr:cNvPr id="18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620000" y="4419600"/>
          <a:ext cx="1095821" cy="277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$6,251*</a:t>
          </a:r>
          <a:endParaRPr lang="en-US" sz="1200" b="1" dirty="0">
            <a:latin typeface="+mj-lt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4688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4792590"/>
              </p:ext>
            </p:extLst>
          </p:nvPr>
        </p:nvGraphicFramePr>
        <p:xfrm>
          <a:off x="304800" y="1371600"/>
          <a:ext cx="9220200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*Estimate </a:t>
            </a:r>
            <a:r>
              <a:rPr lang="en-US" sz="1100" dirty="0">
                <a:latin typeface="+mj-lt"/>
              </a:rPr>
              <a:t>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1999-2015.</a:t>
            </a:r>
            <a:endParaRPr lang="en-US" sz="1100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6.3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Average Annual Worker and Employer Contributions to Premiums and Total Premiums for Single Coverage, </a:t>
            </a:r>
            <a:r>
              <a:rPr lang="en-US" sz="2400" dirty="0" smtClean="0">
                <a:latin typeface="+mn-lt"/>
              </a:rPr>
              <a:t>1999-2015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290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6.3 Average Annual Worker and Employer Contributions to Premiums and Total Premiums for Single Coverage, 1999-2015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6.3 Average Annual Worker and Employer Contributions to Premiums and Total Premiums for Single Coverage, 1999-2015</dc:title>
  <dc:creator>Michelle Long</dc:creator>
  <cp:lastModifiedBy>Michelle Long</cp:lastModifiedBy>
  <cp:revision>1</cp:revision>
  <dcterms:created xsi:type="dcterms:W3CDTF">2015-09-15T21:37:30Z</dcterms:created>
  <dcterms:modified xsi:type="dcterms:W3CDTF">2015-09-15T21:37:31Z</dcterms:modified>
</cp:coreProperties>
</file>