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782108118838093E-2"/>
          <c:y val="6.2320175922519899E-2"/>
          <c:w val="0.92421789188116188"/>
          <c:h val="0.8363517316001634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Less Than 35% are Lower-Wage Level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diamond"/>
            <c:size val="5"/>
            <c:spPr>
              <a:solidFill>
                <a:schemeClr val="accent4"/>
              </a:solidFill>
              <a:ln>
                <a:noFill/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050"/>
                      <a:t>$</a:t>
                    </a:r>
                    <a:r>
                      <a:rPr lang="en-US" sz="1050" smtClean="0"/>
                      <a:t>2,053*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050"/>
                      <a:t>$</a:t>
                    </a:r>
                    <a:r>
                      <a:rPr lang="en-US" sz="1050" smtClean="0"/>
                      <a:t>2,330*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050"/>
                      <a:t>$</a:t>
                    </a:r>
                    <a:r>
                      <a:rPr lang="en-US" sz="1050" smtClean="0"/>
                      <a:t>2,565*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050"/>
                      <a:t>$</a:t>
                    </a:r>
                    <a:r>
                      <a:rPr lang="en-US" sz="1050" smtClean="0"/>
                      <a:t>2,893*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050"/>
                      <a:t>$</a:t>
                    </a:r>
                    <a:r>
                      <a:rPr lang="en-US" sz="1050" smtClean="0"/>
                      <a:t>3,190*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050"/>
                      <a:t>$</a:t>
                    </a:r>
                    <a:r>
                      <a:rPr lang="en-US" sz="1050" smtClean="0"/>
                      <a:t>3,922*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05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Sheet1!$B$1:$R$1</c:f>
              <c:strCach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strCache>
            </c:strRef>
          </c:cat>
          <c:val>
            <c:numRef>
              <c:f>Sheet1!$B$2:$R$2</c:f>
              <c:numCache>
                <c:formatCode>"$"#,##0</c:formatCode>
                <c:ptCount val="17"/>
                <c:pt idx="0">
                  <c:v>1470.4977683218001</c:v>
                </c:pt>
                <c:pt idx="1">
                  <c:v>1578.6338820876599</c:v>
                </c:pt>
                <c:pt idx="2">
                  <c:v>1671.79749722014</c:v>
                </c:pt>
                <c:pt idx="3" formatCode="&quot;$&quot;#,##0&quot;*&quot;">
                  <c:v>2052.7729759451199</c:v>
                </c:pt>
                <c:pt idx="4" formatCode="&quot;$&quot;#,##0&quot;*&quot;">
                  <c:v>2330.4577878431</c:v>
                </c:pt>
                <c:pt idx="5" formatCode="&quot;$&quot;#,##0&quot;*&quot;">
                  <c:v>2564.6409829425802</c:v>
                </c:pt>
                <c:pt idx="6">
                  <c:v>2593.0895213256699</c:v>
                </c:pt>
                <c:pt idx="7" formatCode="&quot;$&quot;#,##0&quot;*&quot;">
                  <c:v>2892.8164497879502</c:v>
                </c:pt>
                <c:pt idx="8" formatCode="&quot;$&quot;#,##0&quot;*&quot;">
                  <c:v>3189.8809198722402</c:v>
                </c:pt>
                <c:pt idx="9">
                  <c:v>3281.9480815277798</c:v>
                </c:pt>
                <c:pt idx="10">
                  <c:v>3383.0988065484498</c:v>
                </c:pt>
                <c:pt idx="11" formatCode="&quot;$&quot;#,##0&quot;*&quot;">
                  <c:v>3922.1157273897502</c:v>
                </c:pt>
                <c:pt idx="12">
                  <c:v>3963.5391417948299</c:v>
                </c:pt>
                <c:pt idx="13">
                  <c:v>4237.0086649295899</c:v>
                </c:pt>
                <c:pt idx="14">
                  <c:v>4455.4527120558796</c:v>
                </c:pt>
                <c:pt idx="15">
                  <c:v>4692.59168134633</c:v>
                </c:pt>
                <c:pt idx="16">
                  <c:v>4829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More Than 35% are Lower-Wage Level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5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050"/>
                      <a:t>$</a:t>
                    </a:r>
                    <a:r>
                      <a:rPr lang="en-US" sz="1050" smtClean="0"/>
                      <a:t>2,387*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050"/>
                      <a:t>$</a:t>
                    </a:r>
                    <a:r>
                      <a:rPr lang="en-US" sz="1050" smtClean="0"/>
                      <a:t>3,023*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4.3571428571428573E-2"/>
                  <c:y val="-4.50584795321637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Sheet1!$B$1:$R$1</c:f>
              <c:strCach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strCache>
            </c:strRef>
          </c:cat>
          <c:val>
            <c:numRef>
              <c:f>Sheet1!$B$3:$R$3</c:f>
              <c:numCache>
                <c:formatCode>"$"#,##0</c:formatCode>
                <c:ptCount val="17"/>
                <c:pt idx="0">
                  <c:v>1977.9607751224</c:v>
                </c:pt>
                <c:pt idx="1">
                  <c:v>2008.7700158770499</c:v>
                </c:pt>
                <c:pt idx="2" formatCode="&quot;$&quot;#,##0&quot;*&quot;">
                  <c:v>2386.68705210191</c:v>
                </c:pt>
                <c:pt idx="3">
                  <c:v>2532.0883902964601</c:v>
                </c:pt>
                <c:pt idx="4" formatCode="&quot;$&quot;#,##0&quot;*&quot;">
                  <c:v>3022.96822800374</c:v>
                </c:pt>
                <c:pt idx="5">
                  <c:v>3449.0491422167402</c:v>
                </c:pt>
                <c:pt idx="6">
                  <c:v>3543.1224423234898</c:v>
                </c:pt>
                <c:pt idx="7">
                  <c:v>3766.9850637580998</c:v>
                </c:pt>
                <c:pt idx="8">
                  <c:v>3916.7706758928198</c:v>
                </c:pt>
                <c:pt idx="9">
                  <c:v>3842.7363885934401</c:v>
                </c:pt>
                <c:pt idx="10">
                  <c:v>4337.2018125655704</c:v>
                </c:pt>
                <c:pt idx="11">
                  <c:v>4591.0384232899596</c:v>
                </c:pt>
                <c:pt idx="12">
                  <c:v>5654.4549404414402</c:v>
                </c:pt>
                <c:pt idx="13">
                  <c:v>4977.0558814339602</c:v>
                </c:pt>
                <c:pt idx="14">
                  <c:v>5817.5662280871702</c:v>
                </c:pt>
                <c:pt idx="15">
                  <c:v>6471.5096969175202</c:v>
                </c:pt>
                <c:pt idx="16">
                  <c:v>6382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6782208"/>
        <c:axId val="136783744"/>
      </c:lineChart>
      <c:catAx>
        <c:axId val="1367822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 algn="ctr"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136783744"/>
        <c:crosses val="autoZero"/>
        <c:auto val="1"/>
        <c:lblAlgn val="ctr"/>
        <c:lblOffset val="100"/>
        <c:noMultiLvlLbl val="0"/>
      </c:catAx>
      <c:valAx>
        <c:axId val="136783744"/>
        <c:scaling>
          <c:orientation val="minMax"/>
        </c:scaling>
        <c:delete val="0"/>
        <c:axPos val="l"/>
        <c:numFmt formatCode="\$#,##0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1367822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2373144533403913"/>
          <c:y val="0.69940522005691363"/>
          <c:w val="0.37626855466596087"/>
          <c:h val="0.14683480124042853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2101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2668376"/>
              </p:ext>
            </p:extLst>
          </p:nvPr>
        </p:nvGraphicFramePr>
        <p:xfrm>
          <a:off x="1" y="1295401"/>
          <a:ext cx="90678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0" y="6309360"/>
            <a:ext cx="8321040" cy="54864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 smtClean="0">
                <a:latin typeface="Calibri" pitchFamily="34" charset="0"/>
              </a:rPr>
              <a:t>*Estimate </a:t>
            </a:r>
            <a:r>
              <a:rPr lang="en-US" sz="1100" dirty="0">
                <a:latin typeface="Calibri" pitchFamily="34" charset="0"/>
              </a:rPr>
              <a:t>is statistically different from estimate for the previous year shown (p&lt;.05</a:t>
            </a:r>
            <a:r>
              <a:rPr lang="en-US" sz="1100" dirty="0" smtClean="0">
                <a:latin typeface="Calibri" pitchFamily="34" charset="0"/>
              </a:rPr>
              <a:t>).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NOTE: </a:t>
            </a:r>
            <a:r>
              <a:rPr lang="en-US" sz="1100" dirty="0" smtClean="0">
                <a:latin typeface="Calibri" pitchFamily="34" charset="0"/>
              </a:rPr>
              <a:t>Lower-Wage </a:t>
            </a:r>
            <a:r>
              <a:rPr lang="en-US" sz="1100" dirty="0">
                <a:latin typeface="Calibri" pitchFamily="34" charset="0"/>
              </a:rPr>
              <a:t>Level is defined as the 25th percentile of workers’ earnings for the indicated year – firms with many lower wage workers </a:t>
            </a:r>
            <a:r>
              <a:rPr lang="en-US" sz="1100" dirty="0" smtClean="0">
                <a:latin typeface="Calibri" pitchFamily="34" charset="0"/>
              </a:rPr>
              <a:t>are </a:t>
            </a:r>
            <a:r>
              <a:rPr lang="en-US" sz="1100" dirty="0">
                <a:latin typeface="Calibri" pitchFamily="34" charset="0"/>
              </a:rPr>
              <a:t>those where 35% or </a:t>
            </a:r>
            <a:r>
              <a:rPr lang="en-US" sz="1100" dirty="0" smtClean="0">
                <a:latin typeface="Calibri" pitchFamily="34" charset="0"/>
              </a:rPr>
              <a:t>more </a:t>
            </a:r>
            <a:r>
              <a:rPr lang="en-US" sz="1100" dirty="0">
                <a:latin typeface="Calibri" pitchFamily="34" charset="0"/>
              </a:rPr>
              <a:t>e</a:t>
            </a:r>
            <a:r>
              <a:rPr lang="en-US" sz="1100" dirty="0" smtClean="0">
                <a:latin typeface="Calibri" pitchFamily="34" charset="0"/>
              </a:rPr>
              <a:t>arn </a:t>
            </a:r>
            <a:r>
              <a:rPr lang="en-US" sz="1100" dirty="0">
                <a:latin typeface="Calibri" pitchFamily="34" charset="0"/>
              </a:rPr>
              <a:t>$23,000 a </a:t>
            </a:r>
            <a:r>
              <a:rPr lang="en-US" sz="1100" dirty="0" smtClean="0">
                <a:latin typeface="Calibri" pitchFamily="34" charset="0"/>
              </a:rPr>
              <a:t>year </a:t>
            </a:r>
            <a:r>
              <a:rPr lang="en-US" sz="1100" dirty="0">
                <a:latin typeface="Calibri" pitchFamily="34" charset="0"/>
              </a:rPr>
              <a:t>or </a:t>
            </a:r>
            <a:r>
              <a:rPr lang="en-US" sz="1100" dirty="0" smtClean="0">
                <a:latin typeface="Calibri" pitchFamily="34" charset="0"/>
              </a:rPr>
              <a:t>less.</a:t>
            </a:r>
            <a:endParaRPr lang="en-US" sz="11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100" dirty="0" smtClean="0">
                <a:latin typeface="Calibri" pitchFamily="34" charset="0"/>
              </a:rPr>
              <a:t>SOURCE</a:t>
            </a:r>
            <a:r>
              <a:rPr lang="en-US" sz="1100" dirty="0">
                <a:latin typeface="Calibri" pitchFamily="34" charset="0"/>
              </a:rPr>
              <a:t>:  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1999-2015.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6.28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Average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Annual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Worker Contributions for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Covered Workers with Family Coverage, by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Income Level, 1999-2015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rgbClr val="C00000"/>
                </a:solidFill>
                <a:latin typeface="Calibri" pitchFamily="34" charset="0"/>
              </a:rPr>
            </a:br>
            <a:endParaRPr lang="en-US" sz="2400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608839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96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6.28 Average Annual Worker Contributions for Covered Workers with Family Coverage, by Income Level, 1999-2015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6.28 Average Annual Worker Contributions for Covered Workers with Family Coverage, by Income Level, 1999-2015 </dc:title>
  <dc:creator>Michelle Long</dc:creator>
  <cp:lastModifiedBy>Michelle Long</cp:lastModifiedBy>
  <cp:revision>1</cp:revision>
  <dcterms:created xsi:type="dcterms:W3CDTF">2015-09-15T21:37:14Z</dcterms:created>
  <dcterms:modified xsi:type="dcterms:W3CDTF">2015-09-15T21:37:15Z</dcterms:modified>
</cp:coreProperties>
</file>