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42135632930912"/>
          <c:y val="1.5660234372111937E-2"/>
          <c:w val="0.59744872446229191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Same premium for each employee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3380114264444216E-3"/>
                  <c:y val="7.73203721313052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9823983294817725E-3"/>
                  <c:y val="8.607099318098087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0.22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Different premium for different employees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326711308797923E-3"/>
                  <c:y val="7.73142843923766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2745472"/>
        <c:axId val="2747008"/>
      </c:barChart>
      <c:catAx>
        <c:axId val="27454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747008"/>
        <c:crosses val="autoZero"/>
        <c:auto val="1"/>
        <c:lblAlgn val="ctr"/>
        <c:lblOffset val="100"/>
        <c:noMultiLvlLbl val="0"/>
      </c:catAx>
      <c:valAx>
        <c:axId val="274700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745472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88606122610544"/>
          <c:y val="1.5660234372111937E-2"/>
          <c:w val="0.61980074416452002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employees pay the same dollar amount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Sheet1!$B$2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Some employees pay more than others</c:v>
                </c:pt>
              </c:strCache>
            </c:strRef>
          </c:tx>
          <c:spPr>
            <a:solidFill>
              <a:schemeClr val="accent3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Sheet1!$B$3</c:f>
              <c:numCache>
                <c:formatCode>0%</c:formatCode>
                <c:ptCount val="1"/>
                <c:pt idx="0">
                  <c:v>0.12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36628096"/>
        <c:axId val="136629632"/>
      </c:barChart>
      <c:catAx>
        <c:axId val="1366280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36629632"/>
        <c:crosses val="autoZero"/>
        <c:auto val="1"/>
        <c:lblAlgn val="ctr"/>
        <c:lblOffset val="100"/>
        <c:noMultiLvlLbl val="0"/>
      </c:catAx>
      <c:valAx>
        <c:axId val="13662963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6628096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0.21139</cdr:y>
    </cdr:from>
    <cdr:to>
      <cdr:x>0.35514</cdr:x>
      <cdr:y>0.38786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47246"/>
          <a:ext cx="2839393" cy="2898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Same premium for each employee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0.5825</cdr:y>
    </cdr:from>
    <cdr:to>
      <cdr:x>0.3717</cdr:x>
      <cdr:y>0.83358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956846"/>
          <a:ext cx="2971793" cy="412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Different </a:t>
          </a:r>
          <a:r>
            <a:rPr lang="en-US" sz="1100" dirty="0" smtClean="0">
              <a:latin typeface="+mn-lt"/>
              <a:ea typeface="+mn-ea"/>
              <a:cs typeface="+mn-cs"/>
            </a:rPr>
            <a:t>premiums </a:t>
          </a:r>
          <a:r>
            <a:rPr lang="en-US" sz="1100" dirty="0">
              <a:latin typeface="+mn-lt"/>
              <a:ea typeface="+mn-ea"/>
              <a:cs typeface="+mn-cs"/>
            </a:rPr>
            <a:t>for different employees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0.1619</cdr:y>
    </cdr:from>
    <cdr:to>
      <cdr:x>0.36891</cdr:x>
      <cdr:y>0.44315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642257" y="323850"/>
          <a:ext cx="3028954" cy="562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latin typeface="+mn-lt"/>
              <a:ea typeface="+mn-ea"/>
              <a:cs typeface="+mn-cs"/>
            </a:rPr>
            <a:t>Firm contributes the same dollar amount </a:t>
          </a:r>
          <a:r>
            <a:rPr lang="en-US" sz="1100" dirty="0" smtClean="0"/>
            <a:t>for </a:t>
          </a:r>
        </a:p>
        <a:p xmlns:a="http://schemas.openxmlformats.org/drawingml/2006/main">
          <a:r>
            <a:rPr lang="en-US" sz="1100" dirty="0" smtClean="0"/>
            <a:t>all employees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0.54286</cdr:y>
    </cdr:from>
    <cdr:to>
      <cdr:x>0.35267</cdr:x>
      <cdr:y>0.76161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-642257" y="1085850"/>
          <a:ext cx="2895615" cy="437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100" dirty="0" smtClean="0">
              <a:latin typeface="+mn-lt"/>
              <a:ea typeface="+mn-ea"/>
              <a:cs typeface="+mn-cs"/>
            </a:rPr>
            <a:t>Firm contributes more for some employees than others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0.29466</cdr:x>
      <cdr:y>0.65625</cdr:y>
    </cdr:from>
    <cdr:to>
      <cdr:x>0.34107</cdr:x>
      <cdr:y>0.75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19350" y="16002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2FB17-87B2-4BBA-B359-43ADD981D12D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550B8-E92D-4CEC-A05A-D407D21B1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0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4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6.26</a:t>
            </a:r>
            <a:r>
              <a:rPr lang="en-US" sz="2400" b="1" dirty="0">
                <a:latin typeface="+mn-lt"/>
              </a:rPr>
              <a:t/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Among Firms Offering Health Benefits with Fewer Than 20 Employees, Variations in Premiums and Firm Premium Contributions for Single Coverage, </a:t>
            </a:r>
            <a:r>
              <a:rPr lang="en-US" sz="2400" b="1" dirty="0" smtClean="0">
                <a:latin typeface="+mn-lt"/>
              </a:rPr>
              <a:t>2015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1071877"/>
              </p:ext>
            </p:extLst>
          </p:nvPr>
        </p:nvGraphicFramePr>
        <p:xfrm>
          <a:off x="539750" y="2167354"/>
          <a:ext cx="7995138" cy="164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6172200"/>
            <a:ext cx="8458200" cy="65146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*Among firms that receive a bill itemizing </a:t>
            </a:r>
            <a:r>
              <a:rPr lang="en-US" sz="1100" dirty="0"/>
              <a:t>the per employee cost. </a:t>
            </a:r>
            <a:r>
              <a:rPr lang="en-US" sz="1100" dirty="0" smtClean="0"/>
              <a:t> Seventy-six percent of firms with fewer than 20 employees have </a:t>
            </a:r>
            <a:r>
              <a:rPr lang="en-US" sz="1100" dirty="0"/>
              <a:t>at least one plan that provides a bill itemizing per </a:t>
            </a:r>
            <a:r>
              <a:rPr lang="en-US" sz="1100" dirty="0" smtClean="0"/>
              <a:t>employee </a:t>
            </a:r>
            <a:r>
              <a:rPr lang="en-US" sz="1100" dirty="0"/>
              <a:t>premium </a:t>
            </a:r>
            <a:r>
              <a:rPr lang="en-US" sz="1100" dirty="0" smtClean="0"/>
              <a:t>costs.</a:t>
            </a:r>
            <a:endParaRPr lang="en-US" sz="1100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2015.</a:t>
            </a:r>
            <a:endParaRPr lang="en-US" sz="1100" dirty="0"/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002355"/>
              </p:ext>
            </p:extLst>
          </p:nvPr>
        </p:nvGraphicFramePr>
        <p:xfrm>
          <a:off x="642257" y="4171950"/>
          <a:ext cx="821055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6050" y="1828800"/>
            <a:ext cx="8166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pays the same or different premiums for single coverage when purchasing coverage*: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5057" y="3950827"/>
            <a:ext cx="76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contributes the same or different dollar amounts for single coverage premium: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3419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6.26 Among Firms Offering Health Benefits with Fewer Than 20 Employees, Variations in Premiums and Firm Premium Contributions for Single Coverage,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6.26 Among Firms Offering Health Benefits with Fewer Than 20 Employees, Variations in Premiums and Firm Premium Contributions for Single Coverage, 2015</dc:title>
  <dc:creator>Michelle Long</dc:creator>
  <cp:lastModifiedBy>Michelle Long</cp:lastModifiedBy>
  <cp:revision>1</cp:revision>
  <dcterms:created xsi:type="dcterms:W3CDTF">2015-09-15T21:37:16Z</dcterms:created>
  <dcterms:modified xsi:type="dcterms:W3CDTF">2015-09-15T21:37:16Z</dcterms:modified>
</cp:coreProperties>
</file>