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6172408832073"/>
          <c:y val="8.1387933902628384E-2"/>
          <c:w val="0.70994884916056078"/>
          <c:h val="0.6758071790321984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Greater Than 50%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layout>
                <c:manualLayout>
                  <c:x val="1.7224506835983828E-2"/>
                  <c:y val="-2.44992507473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224506835983856E-2"/>
                  <c:y val="-1.4699550448394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092778320350429E-2"/>
                  <c:y val="4.899850149464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Sheet1!$B$2:$L$2</c:f>
              <c:numCache>
                <c:formatCode>0%</c:formatCode>
                <c:ptCount val="11"/>
                <c:pt idx="0">
                  <c:v>0.02</c:v>
                </c:pt>
                <c:pt idx="1">
                  <c:v>0.03</c:v>
                </c:pt>
                <c:pt idx="3">
                  <c:v>0.03</c:v>
                </c:pt>
                <c:pt idx="4">
                  <c:v>0.02</c:v>
                </c:pt>
                <c:pt idx="5" formatCode="General">
                  <c:v>0</c:v>
                </c:pt>
                <c:pt idx="6">
                  <c:v>0.14000000000000001</c:v>
                </c:pt>
                <c:pt idx="7">
                  <c:v>0.28999999999999998</c:v>
                </c:pt>
                <c:pt idx="9">
                  <c:v>0.21</c:v>
                </c:pt>
                <c:pt idx="10">
                  <c:v>0.09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000" b="1" i="0" u="none" strike="noStrike" kern="1200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Sheet1!$B$3:$L$3</c:f>
              <c:numCache>
                <c:formatCode>0%</c:formatCode>
                <c:ptCount val="11"/>
                <c:pt idx="0">
                  <c:v>0.2</c:v>
                </c:pt>
                <c:pt idx="1">
                  <c:v>0.3</c:v>
                </c:pt>
                <c:pt idx="3">
                  <c:v>0.24</c:v>
                </c:pt>
                <c:pt idx="4">
                  <c:v>0.18</c:v>
                </c:pt>
                <c:pt idx="5" formatCode="General">
                  <c:v>0</c:v>
                </c:pt>
                <c:pt idx="6">
                  <c:v>0.35</c:v>
                </c:pt>
                <c:pt idx="7">
                  <c:v>0.48</c:v>
                </c:pt>
                <c:pt idx="9">
                  <c:v>0.39</c:v>
                </c:pt>
                <c:pt idx="10">
                  <c:v>0.33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000" b="1" i="0" u="none" strike="noStrike" kern="1200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Sheet1!$B$4:$L$4</c:f>
              <c:numCache>
                <c:formatCode>0%</c:formatCode>
                <c:ptCount val="11"/>
                <c:pt idx="0">
                  <c:v>0.63</c:v>
                </c:pt>
                <c:pt idx="1">
                  <c:v>0.45</c:v>
                </c:pt>
                <c:pt idx="3">
                  <c:v>0.55000000000000004</c:v>
                </c:pt>
                <c:pt idx="4">
                  <c:v>0.68</c:v>
                </c:pt>
                <c:pt idx="5" formatCode="General">
                  <c:v>0</c:v>
                </c:pt>
                <c:pt idx="6">
                  <c:v>0.46</c:v>
                </c:pt>
                <c:pt idx="7">
                  <c:v>0.21</c:v>
                </c:pt>
                <c:pt idx="9">
                  <c:v>0.33</c:v>
                </c:pt>
                <c:pt idx="10">
                  <c:v>0.54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0%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000" b="1" i="0" u="none" strike="noStrike" kern="1200" baseline="0">
                    <a:solidFill>
                      <a:srgbClr val="FFFFFF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Sheet1!$B$5:$M$5</c:f>
              <c:numCache>
                <c:formatCode>0%</c:formatCode>
                <c:ptCount val="12"/>
                <c:pt idx="0">
                  <c:v>0.15</c:v>
                </c:pt>
                <c:pt idx="1">
                  <c:v>0.22</c:v>
                </c:pt>
                <c:pt idx="3">
                  <c:v>0.19</c:v>
                </c:pt>
                <c:pt idx="4">
                  <c:v>0.12</c:v>
                </c:pt>
                <c:pt idx="5" formatCode="General">
                  <c:v>0</c:v>
                </c:pt>
                <c:pt idx="6">
                  <c:v>0.06</c:v>
                </c:pt>
                <c:pt idx="7">
                  <c:v>0.02</c:v>
                </c:pt>
                <c:pt idx="9">
                  <c:v>0.08</c:v>
                </c:pt>
                <c:pt idx="10">
                  <c:v>0.04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36636288"/>
        <c:axId val="136637824"/>
      </c:barChart>
      <c:catAx>
        <c:axId val="13663628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one"/>
        <c:crossAx val="136637824"/>
        <c:crosses val="autoZero"/>
        <c:auto val="1"/>
        <c:lblAlgn val="ctr"/>
        <c:lblOffset val="100"/>
        <c:tickMarkSkip val="1"/>
        <c:noMultiLvlLbl val="0"/>
      </c:catAx>
      <c:valAx>
        <c:axId val="136637824"/>
        <c:scaling>
          <c:orientation val="maxMin"/>
        </c:scaling>
        <c:delete val="1"/>
        <c:axPos val="b"/>
        <c:numFmt formatCode="0%" sourceLinked="1"/>
        <c:majorTickMark val="out"/>
        <c:minorTickMark val="none"/>
        <c:tickLblPos val="nextTo"/>
        <c:crossAx val="136636288"/>
        <c:crosses val="max"/>
        <c:crossBetween val="between"/>
        <c:majorUnit val="0.2"/>
      </c:valAx>
      <c:spPr>
        <a:noFill/>
        <a:ln w="32928">
          <a:noFill/>
        </a:ln>
      </c:spPr>
    </c:plotArea>
    <c:legend>
      <c:legendPos val="b"/>
      <c:layout>
        <c:manualLayout>
          <c:xMode val="edge"/>
          <c:yMode val="edge"/>
          <c:x val="0.33916854087466713"/>
          <c:y val="0.85911194652913137"/>
          <c:w val="0.63326978225979369"/>
          <c:h val="0.1310883531719392"/>
        </c:manualLayout>
      </c:layout>
      <c:overlay val="0"/>
      <c:spPr>
        <a:noFill/>
        <a:ln w="4116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AC79F-559A-49EB-970A-A9A2969CC53C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7A037-CB09-4A06-ABDB-7870FBEAB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6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5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0053"/>
            <a:ext cx="9144000" cy="9144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6.19</a:t>
            </a:r>
            <a:br>
              <a:rPr lang="en-US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>Distribution </a:t>
            </a:r>
            <a:r>
              <a:rPr lang="en-US" sz="2400" b="1" dirty="0">
                <a:latin typeface="+mn-lt"/>
              </a:rPr>
              <a:t>of the Percentage of Total Premium Paid by Covered Workers for Single and Family Coverage, by </a:t>
            </a:r>
            <a:r>
              <a:rPr lang="en-US" sz="2400" dirty="0" smtClean="0">
                <a:latin typeface="+mn-lt"/>
              </a:rPr>
              <a:t>Firm </a:t>
            </a:r>
            <a:r>
              <a:rPr lang="en-US" sz="2400" b="1" dirty="0" smtClean="0">
                <a:latin typeface="+mn-lt"/>
              </a:rPr>
              <a:t>Wage Level, 2015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06650879"/>
              </p:ext>
            </p:extLst>
          </p:nvPr>
        </p:nvGraphicFramePr>
        <p:xfrm>
          <a:off x="985566" y="1400997"/>
          <a:ext cx="8110537" cy="51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0886" y="6003920"/>
            <a:ext cx="4191000" cy="85408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100" dirty="0" smtClean="0"/>
              <a:t>*Distributions </a:t>
            </a:r>
            <a:r>
              <a:rPr lang="en-US" sz="1100" dirty="0"/>
              <a:t>for </a:t>
            </a:r>
            <a:r>
              <a:rPr lang="en-US" sz="1100" dirty="0" smtClean="0"/>
              <a:t>Higher-Wage and Lower-Wage Firms </a:t>
            </a:r>
            <a:r>
              <a:rPr lang="en-US" sz="1100" dirty="0"/>
              <a:t>are statistically different </a:t>
            </a:r>
            <a:r>
              <a:rPr lang="en-US" sz="1100" dirty="0" smtClean="0"/>
              <a:t>within coverage type (p</a:t>
            </a:r>
            <a:r>
              <a:rPr lang="en-US" sz="1100" dirty="0"/>
              <a:t>&lt;.05).</a:t>
            </a:r>
          </a:p>
          <a:p>
            <a:pPr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</a:t>
            </a:r>
            <a:endParaRPr lang="en-US" sz="1100" dirty="0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2895600" y="3429000"/>
            <a:ext cx="594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10886" y="3200400"/>
            <a:ext cx="14478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 algn="r">
              <a:spcBef>
                <a:spcPct val="50000"/>
              </a:spcBef>
            </a:pPr>
            <a:r>
              <a:rPr lang="en-US" sz="1200" b="1" dirty="0" smtClean="0"/>
              <a:t>FAMILY COVERAGE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219917"/>
              </p:ext>
            </p:extLst>
          </p:nvPr>
        </p:nvGraphicFramePr>
        <p:xfrm>
          <a:off x="228600" y="1705330"/>
          <a:ext cx="2734778" cy="1585170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15104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61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3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71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886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4011" y="1392881"/>
            <a:ext cx="16764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5563">
              <a:spcBef>
                <a:spcPct val="50000"/>
              </a:spcBef>
            </a:pPr>
            <a:r>
              <a:rPr lang="en-US" sz="1200" b="1" dirty="0" smtClean="0"/>
              <a:t>SINGLE COVERAGE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846648"/>
              </p:ext>
            </p:extLst>
          </p:nvPr>
        </p:nvGraphicFramePr>
        <p:xfrm>
          <a:off x="228600" y="3470366"/>
          <a:ext cx="2734778" cy="1518644"/>
        </p:xfrm>
        <a:graphic>
          <a:graphicData uri="http://schemas.openxmlformats.org/drawingml/2006/table">
            <a:tbl>
              <a:tblPr/>
              <a:tblGrid>
                <a:gridCol w="268236"/>
                <a:gridCol w="2466542"/>
              </a:tblGrid>
              <a:tr h="13489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5373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6828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Wage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Workers*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Less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Than 35%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or More Earn $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58,000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Year or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53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6.19 Distribution of the Percentage of Total Premium Paid by Covered Workers for Single and Family Coverage, by Firm Wage Level,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6.19 Distribution of the Percentage of Total Premium Paid by Covered Workers for Single and Family Coverage, by Firm Wage Level, 2015</dc:title>
  <dc:creator>Michelle Long</dc:creator>
  <cp:lastModifiedBy>Michelle Long</cp:lastModifiedBy>
  <cp:revision>1</cp:revision>
  <dcterms:created xsi:type="dcterms:W3CDTF">2015-09-15T21:37:17Z</dcterms:created>
  <dcterms:modified xsi:type="dcterms:W3CDTF">2015-09-15T21:37:18Z</dcterms:modified>
</cp:coreProperties>
</file>