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Sheet1!$B$1:$AD$1</c:f>
              <c:strCache>
                <c:ptCount val="29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2003*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  </c:v>
                </c:pt>
                <c:pt idx="21">
                  <c:v>2008  </c:v>
                </c:pt>
                <c:pt idx="22">
                  <c:v>2009  </c:v>
                </c:pt>
                <c:pt idx="23">
                  <c:v>2010  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2014*</c:v>
                </c:pt>
                <c:pt idx="28">
                  <c:v>2015  </c:v>
                </c:pt>
              </c:strCache>
            </c:strRef>
          </c:cat>
          <c:val>
            <c:numRef>
              <c:f>Sheet1!$B$2:$AD$2</c:f>
              <c:numCache>
                <c:formatCode>0%</c:formatCode>
                <c:ptCount val="29"/>
                <c:pt idx="0">
                  <c:v>0.45</c:v>
                </c:pt>
                <c:pt idx="1">
                  <c:v>0.45</c:v>
                </c:pt>
                <c:pt idx="2">
                  <c:v>0.42</c:v>
                </c:pt>
                <c:pt idx="3">
                  <c:v>0.41</c:v>
                </c:pt>
                <c:pt idx="4">
                  <c:v>0.43</c:v>
                </c:pt>
                <c:pt idx="5">
                  <c:v>0.44</c:v>
                </c:pt>
                <c:pt idx="6">
                  <c:v>0.4</c:v>
                </c:pt>
                <c:pt idx="7">
                  <c:v>0.39</c:v>
                </c:pt>
                <c:pt idx="8">
                  <c:v>0.35</c:v>
                </c:pt>
                <c:pt idx="9">
                  <c:v>0.35</c:v>
                </c:pt>
                <c:pt idx="10">
                  <c:v>0.36</c:v>
                </c:pt>
                <c:pt idx="11">
                  <c:v>0.32</c:v>
                </c:pt>
                <c:pt idx="12">
                  <c:v>0.32</c:v>
                </c:pt>
                <c:pt idx="13">
                  <c:v>0.35</c:v>
                </c:pt>
                <c:pt idx="15">
                  <c:v>0.14000000000000001</c:v>
                </c:pt>
                <c:pt idx="16">
                  <c:v>0.14000000000000001</c:v>
                </c:pt>
                <c:pt idx="17">
                  <c:v>0.11</c:v>
                </c:pt>
                <c:pt idx="18">
                  <c:v>0.12</c:v>
                </c:pt>
                <c:pt idx="19">
                  <c:v>0.13</c:v>
                </c:pt>
                <c:pt idx="20">
                  <c:v>0.09</c:v>
                </c:pt>
                <c:pt idx="21">
                  <c:v>0.1</c:v>
                </c:pt>
                <c:pt idx="22">
                  <c:v>0.08</c:v>
                </c:pt>
                <c:pt idx="23">
                  <c:v>0.06</c:v>
                </c:pt>
                <c:pt idx="24">
                  <c:v>7.0000000000000007E-2</c:v>
                </c:pt>
                <c:pt idx="25">
                  <c:v>0.06</c:v>
                </c:pt>
                <c:pt idx="26">
                  <c:v>0.06</c:v>
                </c:pt>
                <c:pt idx="27">
                  <c:v>0.06</c:v>
                </c:pt>
                <c:pt idx="28">
                  <c:v>7.0000000000000007E-2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Sheet1!$B$1:$AD$1</c:f>
              <c:strCache>
                <c:ptCount val="29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2003*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  </c:v>
                </c:pt>
                <c:pt idx="21">
                  <c:v>2008  </c:v>
                </c:pt>
                <c:pt idx="22">
                  <c:v>2009  </c:v>
                </c:pt>
                <c:pt idx="23">
                  <c:v>2010  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2014*</c:v>
                </c:pt>
                <c:pt idx="28">
                  <c:v>2015  </c:v>
                </c:pt>
              </c:strCache>
            </c:strRef>
          </c:cat>
          <c:val>
            <c:numRef>
              <c:f>Sheet1!$B$3:$AD$3</c:f>
              <c:numCache>
                <c:formatCode>0%</c:formatCode>
                <c:ptCount val="29"/>
                <c:pt idx="0">
                  <c:v>0.35</c:v>
                </c:pt>
                <c:pt idx="1">
                  <c:v>0.35</c:v>
                </c:pt>
                <c:pt idx="2">
                  <c:v>0.35</c:v>
                </c:pt>
                <c:pt idx="3">
                  <c:v>0.36</c:v>
                </c:pt>
                <c:pt idx="4">
                  <c:v>0.38</c:v>
                </c:pt>
                <c:pt idx="5">
                  <c:v>0.36</c:v>
                </c:pt>
                <c:pt idx="6">
                  <c:v>0.4</c:v>
                </c:pt>
                <c:pt idx="7">
                  <c:v>0.4</c:v>
                </c:pt>
                <c:pt idx="8">
                  <c:v>0.39</c:v>
                </c:pt>
                <c:pt idx="9">
                  <c:v>0.42</c:v>
                </c:pt>
                <c:pt idx="10">
                  <c:v>0.4</c:v>
                </c:pt>
                <c:pt idx="11">
                  <c:v>0.44</c:v>
                </c:pt>
                <c:pt idx="12">
                  <c:v>0.41</c:v>
                </c:pt>
                <c:pt idx="13">
                  <c:v>0.42</c:v>
                </c:pt>
                <c:pt idx="15">
                  <c:v>0.69</c:v>
                </c:pt>
                <c:pt idx="16">
                  <c:v>0.67</c:v>
                </c:pt>
                <c:pt idx="17">
                  <c:v>0.65</c:v>
                </c:pt>
                <c:pt idx="18">
                  <c:v>0.67</c:v>
                </c:pt>
                <c:pt idx="19">
                  <c:v>0.66</c:v>
                </c:pt>
                <c:pt idx="20">
                  <c:v>0.66</c:v>
                </c:pt>
                <c:pt idx="21">
                  <c:v>0.68</c:v>
                </c:pt>
                <c:pt idx="22">
                  <c:v>0.67</c:v>
                </c:pt>
                <c:pt idx="23">
                  <c:v>0.65</c:v>
                </c:pt>
                <c:pt idx="24">
                  <c:v>0.68</c:v>
                </c:pt>
                <c:pt idx="25">
                  <c:v>0.71</c:v>
                </c:pt>
                <c:pt idx="26">
                  <c:v>0.71</c:v>
                </c:pt>
                <c:pt idx="27">
                  <c:v>0.65</c:v>
                </c:pt>
                <c:pt idx="28">
                  <c:v>0.7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Sheet1!$B$1:$AD$1</c:f>
              <c:strCache>
                <c:ptCount val="29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2003*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  </c:v>
                </c:pt>
                <c:pt idx="21">
                  <c:v>2008  </c:v>
                </c:pt>
                <c:pt idx="22">
                  <c:v>2009  </c:v>
                </c:pt>
                <c:pt idx="23">
                  <c:v>2010  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2014*</c:v>
                </c:pt>
                <c:pt idx="28">
                  <c:v>2015  </c:v>
                </c:pt>
              </c:strCache>
            </c:strRef>
          </c:cat>
          <c:val>
            <c:numRef>
              <c:f>Sheet1!$B$4:$AD$4</c:f>
              <c:numCache>
                <c:formatCode>0%</c:formatCode>
                <c:ptCount val="29"/>
                <c:pt idx="0">
                  <c:v>0.13</c:v>
                </c:pt>
                <c:pt idx="1">
                  <c:v>0.14000000000000001</c:v>
                </c:pt>
                <c:pt idx="2">
                  <c:v>0.17</c:v>
                </c:pt>
                <c:pt idx="3">
                  <c:v>0.18</c:v>
                </c:pt>
                <c:pt idx="4">
                  <c:v>0.14000000000000001</c:v>
                </c:pt>
                <c:pt idx="5">
                  <c:v>0.16</c:v>
                </c:pt>
                <c:pt idx="6">
                  <c:v>0.16</c:v>
                </c:pt>
                <c:pt idx="7">
                  <c:v>0.19</c:v>
                </c:pt>
                <c:pt idx="8">
                  <c:v>0.18</c:v>
                </c:pt>
                <c:pt idx="9">
                  <c:v>0.19</c:v>
                </c:pt>
                <c:pt idx="10">
                  <c:v>0.18</c:v>
                </c:pt>
                <c:pt idx="11">
                  <c:v>0.2</c:v>
                </c:pt>
                <c:pt idx="12">
                  <c:v>0.24</c:v>
                </c:pt>
                <c:pt idx="13">
                  <c:v>0.21</c:v>
                </c:pt>
                <c:pt idx="15">
                  <c:v>0.14000000000000001</c:v>
                </c:pt>
                <c:pt idx="16">
                  <c:v>0.18</c:v>
                </c:pt>
                <c:pt idx="17">
                  <c:v>0.23</c:v>
                </c:pt>
                <c:pt idx="18">
                  <c:v>0.2</c:v>
                </c:pt>
                <c:pt idx="19">
                  <c:v>0.2</c:v>
                </c:pt>
                <c:pt idx="20">
                  <c:v>0.23</c:v>
                </c:pt>
                <c:pt idx="21">
                  <c:v>0.2</c:v>
                </c:pt>
                <c:pt idx="22">
                  <c:v>0.24</c:v>
                </c:pt>
                <c:pt idx="23">
                  <c:v>0.27</c:v>
                </c:pt>
                <c:pt idx="24">
                  <c:v>0.23</c:v>
                </c:pt>
                <c:pt idx="25">
                  <c:v>0.23</c:v>
                </c:pt>
                <c:pt idx="26">
                  <c:v>0.23</c:v>
                </c:pt>
                <c:pt idx="27">
                  <c:v>0.28999999999999998</c:v>
                </c:pt>
                <c:pt idx="28">
                  <c:v>0.21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3"/>
              <c:layout>
                <c:manualLayout>
                  <c:x val="1.5015015015015015E-3"/>
                  <c:y val="3.546853940554728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3.1531531531531529E-2"/>
                  <c:y val="-4.123217705894871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3.003003003003003E-3"/>
                  <c:y val="2.347662623253174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2.102102102102113E-2"/>
                  <c:y val="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1.95195195195195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2.1021021021021023E-2"/>
                  <c:y val="-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2.2522522522522521E-2"/>
                  <c:y val="2.252606937646307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>
                <c:manualLayout>
                  <c:x val="2.1021021021021023E-2"/>
                  <c:y val="-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1.951951951951963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layout>
                <c:manualLayout>
                  <c:x val="1.951951951951952E-2"/>
                  <c:y val="4.7912676455982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3"/>
              <c:layout>
                <c:manualLayout>
                  <c:x val="2.2522522522522521E-2"/>
                  <c:y val="-2.252074909555307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layout>
                <c:manualLayout>
                  <c:x val="2.2522522522522521E-2"/>
                  <c:y val="4.506987302262893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5"/>
              <c:layout>
                <c:manualLayout>
                  <c:x val="1.5015015015015015E-2"/>
                  <c:y val="2.252252252252252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elete val="1"/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Sheet1!$B$1:$AD$1</c:f>
              <c:strCache>
                <c:ptCount val="29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2003*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  </c:v>
                </c:pt>
                <c:pt idx="21">
                  <c:v>2008  </c:v>
                </c:pt>
                <c:pt idx="22">
                  <c:v>2009  </c:v>
                </c:pt>
                <c:pt idx="23">
                  <c:v>2010  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2014*</c:v>
                </c:pt>
                <c:pt idx="28">
                  <c:v>2015  </c:v>
                </c:pt>
              </c:strCache>
            </c:strRef>
          </c:cat>
          <c:val>
            <c:numRef>
              <c:f>Sheet1!$B$5:$AD$5</c:f>
              <c:numCache>
                <c:formatCode>0%</c:formatCode>
                <c:ptCount val="29"/>
                <c:pt idx="0">
                  <c:v>0.08</c:v>
                </c:pt>
                <c:pt idx="1">
                  <c:v>0.06</c:v>
                </c:pt>
                <c:pt idx="2">
                  <c:v>0.05</c:v>
                </c:pt>
                <c:pt idx="3">
                  <c:v>0.06</c:v>
                </c:pt>
                <c:pt idx="4">
                  <c:v>0.04</c:v>
                </c:pt>
                <c:pt idx="5">
                  <c:v>0.04</c:v>
                </c:pt>
                <c:pt idx="6">
                  <c:v>0.05</c:v>
                </c:pt>
                <c:pt idx="7">
                  <c:v>0.03</c:v>
                </c:pt>
                <c:pt idx="8">
                  <c:v>0.08</c:v>
                </c:pt>
                <c:pt idx="9">
                  <c:v>0.04</c:v>
                </c:pt>
                <c:pt idx="10">
                  <c:v>0.05</c:v>
                </c:pt>
                <c:pt idx="11">
                  <c:v>0.04</c:v>
                </c:pt>
                <c:pt idx="12">
                  <c:v>0.03</c:v>
                </c:pt>
                <c:pt idx="13">
                  <c:v>0.03</c:v>
                </c:pt>
                <c:pt idx="15">
                  <c:v>0.04</c:v>
                </c:pt>
                <c:pt idx="16">
                  <c:v>0.01</c:v>
                </c:pt>
                <c:pt idx="17">
                  <c:v>0.01</c:v>
                </c:pt>
                <c:pt idx="18">
                  <c:v>0.01</c:v>
                </c:pt>
                <c:pt idx="19">
                  <c:v>0.01</c:v>
                </c:pt>
                <c:pt idx="20">
                  <c:v>0.02</c:v>
                </c:pt>
                <c:pt idx="21">
                  <c:v>0.01</c:v>
                </c:pt>
                <c:pt idx="22">
                  <c:v>8.0999999999999996E-3</c:v>
                </c:pt>
                <c:pt idx="23">
                  <c:v>0.01</c:v>
                </c:pt>
                <c:pt idx="24">
                  <c:v>0.02</c:v>
                </c:pt>
                <c:pt idx="25">
                  <c:v>0.01</c:v>
                </c:pt>
                <c:pt idx="26">
                  <c:v>0</c:v>
                </c:pt>
                <c:pt idx="27">
                  <c:v>0.01</c:v>
                </c:pt>
                <c:pt idx="28">
                  <c:v>0.02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39212160"/>
        <c:axId val="39213696"/>
      </c:barChart>
      <c:catAx>
        <c:axId val="3921216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392136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921369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39212160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2461018076965731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7AC2F-323D-430B-99AA-6644DCDA7F2B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F9E8E-A391-4E63-AD56-E9CE426DD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77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6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16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6.17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Distribution </a:t>
            </a:r>
            <a:r>
              <a:rPr lang="en-US" sz="2400" dirty="0">
                <a:latin typeface="+mj-lt"/>
              </a:rPr>
              <a:t>of Percentage of Premium Paid by Covered Workers for Single Coverage, by Firm Size, </a:t>
            </a:r>
            <a:r>
              <a:rPr lang="en-US" sz="2400" dirty="0" smtClean="0">
                <a:latin typeface="+mj-lt"/>
              </a:rPr>
              <a:t>2002-2015</a:t>
            </a:r>
            <a:endParaRPr lang="en-US" sz="2400" dirty="0">
              <a:latin typeface="+mj-lt"/>
            </a:endParaRPr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819190022"/>
              </p:ext>
            </p:extLst>
          </p:nvPr>
        </p:nvGraphicFramePr>
        <p:xfrm>
          <a:off x="685800" y="1219200"/>
          <a:ext cx="84582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0" y="6037262"/>
            <a:ext cx="41148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 smtClean="0"/>
              <a:t>*Distribution </a:t>
            </a:r>
            <a:r>
              <a:rPr lang="en-US" sz="1100" dirty="0"/>
              <a:t>is statistically different within </a:t>
            </a:r>
            <a:r>
              <a:rPr lang="en-US" sz="1100" dirty="0" smtClean="0"/>
              <a:t>firm size from </a:t>
            </a:r>
            <a:r>
              <a:rPr lang="en-US" sz="1100" dirty="0"/>
              <a:t>distribution for the previous year shown (p&lt;.05).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2002-2015.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19200"/>
            <a:ext cx="10668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/>
            <a:r>
              <a:rPr lang="en-US" sz="1200" b="1" dirty="0"/>
              <a:t>All Small Firms </a:t>
            </a:r>
          </a:p>
          <a:p>
            <a:pPr marL="55563" algn="r"/>
            <a:r>
              <a:rPr lang="en-US" sz="1200" b="1" dirty="0"/>
              <a:t>(3-199 Workers)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52400" y="3557081"/>
            <a:ext cx="106680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55563" algn="r">
              <a:defRPr sz="1100" b="1"/>
            </a:lvl1pPr>
          </a:lstStyle>
          <a:p>
            <a:r>
              <a:rPr lang="en-US" sz="1200" dirty="0"/>
              <a:t>All Large Firms</a:t>
            </a:r>
          </a:p>
          <a:p>
            <a:r>
              <a:rPr lang="en-US" sz="1200" dirty="0"/>
              <a:t>(200 or More Workers)</a:t>
            </a:r>
          </a:p>
        </p:txBody>
      </p:sp>
    </p:spTree>
    <p:extLst>
      <p:ext uri="{BB962C8B-B14F-4D97-AF65-F5344CB8AC3E}">
        <p14:creationId xmlns:p14="http://schemas.microsoft.com/office/powerpoint/2010/main" val="266509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</Words>
  <Application>Microsoft Office PowerPoint</Application>
  <PresentationFormat>On-screen Show (4:3)</PresentationFormat>
  <Paragraphs>21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6.17 Distribution of Percentage of Premium Paid by Covered Workers for Single Coverage, by Firm Size, 2002-2015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6.17 Distribution of Percentage of Premium Paid by Covered Workers for Single Coverage, by Firm Size, 2002-2015</dc:title>
  <dc:creator>Michelle Long</dc:creator>
  <cp:lastModifiedBy>Michelle Long</cp:lastModifiedBy>
  <cp:revision>1</cp:revision>
  <dcterms:created xsi:type="dcterms:W3CDTF">2015-09-15T21:37:20Z</dcterms:created>
  <dcterms:modified xsi:type="dcterms:W3CDTF">2015-09-15T21:59:17Z</dcterms:modified>
</cp:coreProperties>
</file>