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Conventional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0.01</c:v>
                </c:pt>
                <c:pt idx="1">
                  <c:v>0.02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HMO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007556675062974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0.14000000000000001</c:v>
                </c:pt>
                <c:pt idx="1">
                  <c:v>0.15</c:v>
                </c:pt>
                <c:pt idx="2">
                  <c:v>0.13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PPO*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0.52</c:v>
                </c:pt>
                <c:pt idx="1">
                  <c:v>0.41</c:v>
                </c:pt>
                <c:pt idx="2">
                  <c:v>0.56000000000000005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POS*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0.1</c:v>
                </c:pt>
                <c:pt idx="1">
                  <c:v>0.19</c:v>
                </c:pt>
                <c:pt idx="2">
                  <c:v>0.06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HDHP/SO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0.24</c:v>
                </c:pt>
                <c:pt idx="1">
                  <c:v>0.24</c:v>
                </c:pt>
                <c:pt idx="2">
                  <c:v>0.24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97180672"/>
        <c:axId val="97264384"/>
      </c:barChart>
      <c:catAx>
        <c:axId val="97180672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="1">
                <a:latin typeface="Calibri" pitchFamily="34" charset="0"/>
              </a:defRPr>
            </a:pPr>
            <a:endParaRPr lang="en-US"/>
          </a:p>
        </c:txPr>
        <c:crossAx val="97264384"/>
        <c:crosses val="autoZero"/>
        <c:auto val="1"/>
        <c:lblAlgn val="ctr"/>
        <c:lblOffset val="0"/>
        <c:noMultiLvlLbl val="0"/>
      </c:catAx>
      <c:valAx>
        <c:axId val="97264384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anose="020F0502020204030204" pitchFamily="34" charset="0"/>
              </a:defRPr>
            </a:pPr>
            <a:endParaRPr lang="en-US"/>
          </a:p>
        </c:txPr>
        <c:crossAx val="9718067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4283560902494242"/>
          <c:y val="5.4545454545454543E-2"/>
          <c:w val="0.47246717299954799"/>
          <c:h val="5.8411834884275822E-2"/>
        </c:manualLayout>
      </c:layout>
      <c:overlay val="0"/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890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5581779"/>
              </p:ext>
            </p:extLst>
          </p:nvPr>
        </p:nvGraphicFramePr>
        <p:xfrm>
          <a:off x="76200" y="1524000"/>
          <a:ext cx="8823325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867400"/>
            <a:ext cx="8321040" cy="990600"/>
          </a:xfrm>
        </p:spPr>
        <p:txBody>
          <a:bodyPr/>
          <a:lstStyle/>
          <a:p>
            <a:pPr eaLnBrk="0" hangingPunct="0"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*Enrollment in plan type is statistically different between Large and Small Employers (p&lt;.05</a:t>
            </a:r>
            <a:r>
              <a:rPr lang="en-US" sz="1100" dirty="0" smtClean="0">
                <a:latin typeface="Calibri" pitchFamily="34" charset="0"/>
              </a:rPr>
              <a:t>).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</a:t>
            </a:r>
            <a:r>
              <a:rPr lang="en-US" sz="1100" dirty="0">
                <a:latin typeface="Calibri" pitchFamily="34" charset="0"/>
              </a:rPr>
              <a:t>HMO is health maintenance organization. PPO is preferred provider organization. POS is point-of-service plan. HDHP/SO is high-deductible health plan with a savings </a:t>
            </a:r>
            <a:r>
              <a:rPr lang="en-US" sz="1100" dirty="0" smtClean="0">
                <a:latin typeface="Calibri" pitchFamily="34" charset="0"/>
              </a:rPr>
              <a:t>option, such as health reimbursement arrangements (HRAs) and health savings accounts (HSAs).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5.2 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Distribution of Health Plan Enrollment for Covered Workers, </a:t>
            </a:r>
            <a:r>
              <a:rPr lang="en-US" sz="2400" dirty="0" smtClean="0">
                <a:latin typeface="Calibri" pitchFamily="34" charset="0"/>
              </a:rPr>
              <a:t/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by </a:t>
            </a:r>
            <a:r>
              <a:rPr lang="en-US" sz="2400" dirty="0">
                <a:latin typeface="Calibri" pitchFamily="34" charset="0"/>
              </a:rPr>
              <a:t>Plan Type and Firm Size, </a:t>
            </a:r>
            <a:r>
              <a:rPr lang="en-US" sz="2400" dirty="0" smtClean="0">
                <a:latin typeface="Calibri" pitchFamily="34" charset="0"/>
              </a:rPr>
              <a:t>2015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12794" y="3554050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  <a:cs typeface="Meta Offc Pro"/>
              </a:rPr>
              <a:t>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2794" y="4624861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  <a:cs typeface="Meta Offc Pro"/>
              </a:rPr>
              <a:t>1%</a:t>
            </a:r>
          </a:p>
        </p:txBody>
      </p:sp>
    </p:spTree>
    <p:extLst>
      <p:ext uri="{BB962C8B-B14F-4D97-AF65-F5344CB8AC3E}">
        <p14:creationId xmlns:p14="http://schemas.microsoft.com/office/powerpoint/2010/main" val="1846600415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81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5.2  Distribution of Health Plan Enrollment for Covered Workers,  by Plan Type and Firm Size,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5.2  Distribution of Health Plan Enrollment for Covered Workers,  by Plan Type and Firm Size, 2015</dc:title>
  <dc:creator>Michelle Long</dc:creator>
  <cp:lastModifiedBy>Michelle Long</cp:lastModifiedBy>
  <cp:revision>1</cp:revision>
  <dcterms:created xsi:type="dcterms:W3CDTF">2015-09-14T21:29:45Z</dcterms:created>
  <dcterms:modified xsi:type="dcterms:W3CDTF">2015-09-14T21:29:45Z</dcterms:modified>
</cp:coreProperties>
</file>