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1.9805822883250709E-2"/>
          <c:w val="0.79872430900070868"/>
          <c:h val="0.66630188587537664"/>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spPr>
              <a:noFill/>
              <a:ln>
                <a:noFill/>
              </a:ln>
              <a:effectLst/>
            </c:spPr>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0.76</c:v>
                </c:pt>
                <c:pt idx="1">
                  <c:v>0.54</c:v>
                </c:pt>
                <c:pt idx="2">
                  <c:v>0.34</c:v>
                </c:pt>
                <c:pt idx="3" formatCode="0%">
                  <c:v>0.23</c:v>
                </c:pt>
                <c:pt idx="4" formatCode="0%">
                  <c:v>0.32</c:v>
                </c:pt>
                <c:pt idx="5" formatCode="0%">
                  <c:v>0.45</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0.19</c:v>
                </c:pt>
                <c:pt idx="1">
                  <c:v>0.39</c:v>
                </c:pt>
                <c:pt idx="2">
                  <c:v>0.46</c:v>
                </c:pt>
                <c:pt idx="3" formatCode="0%">
                  <c:v>0.47</c:v>
                </c:pt>
                <c:pt idx="4" formatCode="0%">
                  <c:v>0.45</c:v>
                </c:pt>
                <c:pt idx="5" formatCode="0%">
                  <c:v>0.37</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0.05</c:v>
                </c:pt>
                <c:pt idx="1">
                  <c:v>7.0000000000000007E-2</c:v>
                </c:pt>
                <c:pt idx="2">
                  <c:v>0.19</c:v>
                </c:pt>
                <c:pt idx="3" formatCode="0%">
                  <c:v>0.3</c:v>
                </c:pt>
                <c:pt idx="4" formatCode="0%">
                  <c:v>0.23</c:v>
                </c:pt>
                <c:pt idx="5" formatCode="0%">
                  <c:v>0.17</c:v>
                </c:pt>
              </c:numCache>
            </c:numRef>
          </c:val>
        </c:ser>
        <c:dLbls>
          <c:showLegendKey val="0"/>
          <c:showVal val="0"/>
          <c:showCatName val="0"/>
          <c:showSerName val="0"/>
          <c:showPercent val="0"/>
          <c:showBubbleSize val="0"/>
        </c:dLbls>
        <c:gapWidth val="117"/>
        <c:overlap val="100"/>
        <c:axId val="132170112"/>
        <c:axId val="132171648"/>
      </c:barChart>
      <c:catAx>
        <c:axId val="132170112"/>
        <c:scaling>
          <c:orientation val="minMax"/>
        </c:scaling>
        <c:delete val="0"/>
        <c:axPos val="b"/>
        <c:numFmt formatCode="General" sourceLinked="0"/>
        <c:majorTickMark val="out"/>
        <c:minorTickMark val="none"/>
        <c:tickLblPos val="nextTo"/>
        <c:txPr>
          <a:bodyPr/>
          <a:lstStyle/>
          <a:p>
            <a:pPr>
              <a:defRPr sz="1200">
                <a:latin typeface="Calibri" pitchFamily="34" charset="0"/>
                <a:cs typeface="Calibri" pitchFamily="34" charset="0"/>
              </a:defRPr>
            </a:pPr>
            <a:endParaRPr lang="en-US"/>
          </a:p>
        </c:txPr>
        <c:crossAx val="132171648"/>
        <c:crosses val="autoZero"/>
        <c:auto val="1"/>
        <c:lblAlgn val="ctr"/>
        <c:lblOffset val="100"/>
        <c:noMultiLvlLbl val="0"/>
      </c:catAx>
      <c:valAx>
        <c:axId val="132171648"/>
        <c:scaling>
          <c:orientation val="minMax"/>
        </c:scaling>
        <c:delete val="0"/>
        <c:axPos val="l"/>
        <c:numFmt formatCode="0%" sourceLinked="1"/>
        <c:majorTickMark val="out"/>
        <c:minorTickMark val="none"/>
        <c:tickLblPos val="nextTo"/>
        <c:txPr>
          <a:bodyPr/>
          <a:lstStyle/>
          <a:p>
            <a:pPr>
              <a:defRPr sz="1200" b="0">
                <a:latin typeface="Calibri" panose="020F0502020204030204" pitchFamily="34" charset="0"/>
              </a:defRPr>
            </a:pPr>
            <a:endParaRPr lang="en-US"/>
          </a:p>
        </c:txPr>
        <c:crossAx val="132170112"/>
        <c:crosses val="autoZero"/>
        <c:crossBetween val="between"/>
        <c:majorUnit val="0.2"/>
      </c:valAx>
    </c:plotArea>
    <c:legend>
      <c:legendPos val="t"/>
      <c:layout>
        <c:manualLayout>
          <c:xMode val="edge"/>
          <c:yMode val="edge"/>
          <c:x val="0.82273642973933714"/>
          <c:y val="0.26010109847380186"/>
          <c:w val="0.17726357026066283"/>
          <c:h val="0.27749659764751627"/>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770312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37736805"/>
              </p:ext>
            </p:extLst>
          </p:nvPr>
        </p:nvGraphicFramePr>
        <p:xfrm>
          <a:off x="92075" y="1752600"/>
          <a:ext cx="895985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3210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(p&lt;.05</a:t>
            </a:r>
            <a:r>
              <a:rPr lang="en-US" sz="1100" dirty="0" smtClean="0">
                <a:latin typeface="Calibri" pitchFamily="34" charset="0"/>
                <a:cs typeface="Calibri" pitchFamily="34" charset="0"/>
              </a:rPr>
              <a:t>).</a:t>
            </a:r>
          </a:p>
          <a:p>
            <a:pPr>
              <a:spcAft>
                <a:spcPts val="400"/>
              </a:spcAft>
            </a:pPr>
            <a:r>
              <a:rPr lang="en-US" sz="1100" dirty="0" smtClean="0">
                <a:latin typeface="Calibri" pitchFamily="34" charset="0"/>
                <a:cs typeface="Calibri" pitchFamily="34" charset="0"/>
              </a:rPr>
              <a:t>NOTE</a:t>
            </a:r>
            <a:r>
              <a:rPr lang="en-US" sz="1100" dirty="0">
                <a:latin typeface="Calibri" pitchFamily="34" charset="0"/>
                <a:cs typeface="Calibri" pitchFamily="34" charset="0"/>
              </a:rPr>
              <a:t>: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a:t>
            </a:r>
            <a:r>
              <a:rPr lang="en-US" sz="1100" dirty="0" smtClean="0">
                <a:latin typeface="Calibri" pitchFamily="34" charset="0"/>
                <a:cs typeface="Calibri" pitchFamily="34" charset="0"/>
              </a:rPr>
              <a:t>HDHP/SO.</a:t>
            </a:r>
          </a:p>
          <a:p>
            <a:pPr>
              <a:spcAft>
                <a:spcPts val="400"/>
              </a:spcAft>
            </a:pPr>
            <a:r>
              <a:rPr lang="en-US" sz="1100" dirty="0" smtClean="0">
                <a:solidFill>
                  <a:srgbClr val="000000"/>
                </a:solidFill>
                <a:latin typeface="Calibri" pitchFamily="34" charset="0"/>
                <a:cs typeface="Calibri" pitchFamily="34" charset="0"/>
              </a:rPr>
              <a:t>SOURCE</a:t>
            </a:r>
            <a:r>
              <a:rPr lang="en-US" sz="1100" dirty="0">
                <a:solidFill>
                  <a:srgbClr val="000000"/>
                </a:solidFill>
                <a:latin typeface="Calibri" pitchFamily="34" charset="0"/>
                <a:cs typeface="Calibri" pitchFamily="34" charset="0"/>
              </a:rPr>
              <a:t>: Kaiser/HRET Survey of Employer-Sponsored Health Benefits, </a:t>
            </a:r>
            <a:r>
              <a:rPr lang="en-US" sz="1100" dirty="0" smtClean="0">
                <a:solidFill>
                  <a:srgbClr val="000000"/>
                </a:solidFill>
                <a:latin typeface="Calibri" pitchFamily="34" charset="0"/>
                <a:cs typeface="Calibri" pitchFamily="34" charset="0"/>
              </a:rPr>
              <a:t>2015.</a:t>
            </a:r>
            <a:endParaRPr lang="en-US" sz="1100" dirty="0">
              <a:solidFill>
                <a:srgbClr val="000000"/>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4.2</a:t>
            </a:r>
            <a:br>
              <a:rPr lang="en-US" sz="2400" dirty="0">
                <a:latin typeface="Calibri" pitchFamily="34" charset="0"/>
                <a:cs typeface="Calibri" pitchFamily="34" charset="0"/>
              </a:rPr>
            </a:br>
            <a:r>
              <a:rPr lang="en-US" sz="2400" dirty="0">
                <a:latin typeface="Calibri" pitchFamily="34" charset="0"/>
                <a:cs typeface="Calibri" pitchFamily="34" charset="0"/>
              </a:rPr>
              <a:t>Percentage of Covered Workers in Firms Offering One, Two, or Three or More Plan Types, by Firm Size, </a:t>
            </a:r>
            <a:r>
              <a:rPr lang="en-US" sz="2400" dirty="0" smtClean="0">
                <a:latin typeface="Calibri" pitchFamily="34" charset="0"/>
                <a:cs typeface="Calibri" pitchFamily="34" charset="0"/>
              </a:rPr>
              <a:t>2015</a:t>
            </a:r>
            <a:endParaRPr lang="en-US" sz="2400" dirty="0">
              <a:latin typeface="Calibri" pitchFamily="34" charset="0"/>
              <a:cs typeface="Calibri" pitchFamily="34" charset="0"/>
            </a:endParaRPr>
          </a:p>
        </p:txBody>
      </p:sp>
      <p:cxnSp>
        <p:nvCxnSpPr>
          <p:cNvPr id="6" name="Straight Connector 5"/>
          <p:cNvCxnSpPr/>
          <p:nvPr/>
        </p:nvCxnSpPr>
        <p:spPr>
          <a:xfrm flipV="1">
            <a:off x="6553200" y="1828800"/>
            <a:ext cx="0" cy="27432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154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159</Words>
  <Application>Microsoft Office PowerPoint</Application>
  <PresentationFormat>On-screen Show (4:3)</PresentationFormat>
  <Paragraphs>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4.2 Percentage of Covered Workers in Firms Offering One, Two, or Three or More Plan Types, by Firm Size, 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4.2 Percentage of Covered Workers in Firms Offering One, Two, or Three or More Plan Types, by Firm Size, 2015</dc:title>
  <dc:creator>Michelle Long</dc:creator>
  <cp:lastModifiedBy>Michelle Long</cp:lastModifiedBy>
  <cp:revision>1</cp:revision>
  <dcterms:created xsi:type="dcterms:W3CDTF">2015-09-14T19:28:09Z</dcterms:created>
  <dcterms:modified xsi:type="dcterms:W3CDTF">2015-09-14T19:28:10Z</dcterms:modified>
</cp:coreProperties>
</file>