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012777186635454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dLbl>
              <c:idx val="2"/>
              <c:delete val="1"/>
            </c:dLbl>
            <c:dLbl>
              <c:idx val="5"/>
              <c:delete val="1"/>
            </c:dLbl>
            <c:dLbl>
              <c:idx val="8"/>
              <c:delete val="1"/>
            </c:dLbl>
            <c:dLbl>
              <c:idx val="11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Sheet1!$A$4:$A$16</c:f>
              <c:strCache>
                <c:ptCount val="13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Firm Has At Least Some Union Workers</c:v>
                </c:pt>
                <c:pt idx="6">
                  <c:v>Firm Does Not Have Any Union Workers</c:v>
                </c:pt>
                <c:pt idx="8">
                  <c:v>Less Than 35% of Workers Are Age 26 or Younger</c:v>
                </c:pt>
                <c:pt idx="9">
                  <c:v>35% or More Workers Are Age 26 or Younger</c:v>
                </c:pt>
                <c:pt idx="11">
                  <c:v>Less Than 35% of Workers Are Age 50 or Older</c:v>
                </c:pt>
                <c:pt idx="12">
                  <c:v>35% or More Workers Are Age 50 or Older</c:v>
                </c:pt>
              </c:strCache>
            </c:strRef>
          </c:cat>
          <c:val>
            <c:numRef>
              <c:f>Sheet1!$B$3:$B$20</c:f>
              <c:numCache>
                <c:formatCode>0%</c:formatCode>
                <c:ptCount val="18"/>
                <c:pt idx="0">
                  <c:v>0.81</c:v>
                </c:pt>
                <c:pt idx="1">
                  <c:v>0.65</c:v>
                </c:pt>
                <c:pt idx="2">
                  <c:v>0</c:v>
                </c:pt>
                <c:pt idx="3">
                  <c:v>0.72</c:v>
                </c:pt>
                <c:pt idx="4">
                  <c:v>0.89</c:v>
                </c:pt>
                <c:pt idx="5">
                  <c:v>0</c:v>
                </c:pt>
                <c:pt idx="6">
                  <c:v>0.78</c:v>
                </c:pt>
                <c:pt idx="7">
                  <c:v>0.8</c:v>
                </c:pt>
                <c:pt idx="8">
                  <c:v>0</c:v>
                </c:pt>
                <c:pt idx="9">
                  <c:v>0.82</c:v>
                </c:pt>
                <c:pt idx="10">
                  <c:v>0.54</c:v>
                </c:pt>
                <c:pt idx="11">
                  <c:v>0</c:v>
                </c:pt>
                <c:pt idx="12">
                  <c:v>0.76</c:v>
                </c:pt>
                <c:pt idx="13">
                  <c:v>0.83</c:v>
                </c:pt>
                <c:pt idx="14">
                  <c:v>0</c:v>
                </c:pt>
                <c:pt idx="15">
                  <c:v>0.8</c:v>
                </c:pt>
                <c:pt idx="16">
                  <c:v>0.86</c:v>
                </c:pt>
                <c:pt idx="17">
                  <c:v>0.75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9753088"/>
        <c:axId val="129754624"/>
      </c:barChart>
      <c:catAx>
        <c:axId val="129753088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129754624"/>
        <c:crosses val="autoZero"/>
        <c:auto val="1"/>
        <c:lblAlgn val="ctr"/>
        <c:lblOffset val="100"/>
        <c:noMultiLvlLbl val="0"/>
      </c:catAx>
      <c:valAx>
        <c:axId val="129754624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29753088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426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8019797"/>
              </p:ext>
            </p:extLst>
          </p:nvPr>
        </p:nvGraphicFramePr>
        <p:xfrm>
          <a:off x="2743200" y="1524000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* Estimates are statistically different from each other within category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2015.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3.3</a:t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>
                <a:latin typeface="Calibri" pitchFamily="34" charset="0"/>
                <a:cs typeface="Calibri" pitchFamily="34" charset="0"/>
              </a:rPr>
              <a:t>Among Workers in Firms Offering Health Benefits, Percentage of Workers Eligible for Health Benefits Offered by Their Firm, by Firm Characteristics,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2015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789539"/>
              </p:ext>
            </p:extLst>
          </p:nvPr>
        </p:nvGraphicFramePr>
        <p:xfrm>
          <a:off x="25400" y="1675299"/>
          <a:ext cx="4142509" cy="4573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805199"/>
              </a:tblGrid>
              <a:tr h="29519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Low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90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3760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9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Wage 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$58,000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90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$58,000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3760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34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Has At Least Some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348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Does Not Have Any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313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125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720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057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70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3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For-Profit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3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Ownership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Public*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3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Not-For-Profit*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108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3.3 Among Workers in Firms Offering Health Benefits, Percentage of Workers Eligible for Health Benefits Offered by Their Firm, by Firm Characteristics,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3.3 Among Workers in Firms Offering Health Benefits, Percentage of Workers Eligible for Health Benefits Offered by Their Firm, by Firm Characteristics, 2015</dc:title>
  <dc:creator>Michelle Long</dc:creator>
  <cp:lastModifiedBy>Michelle Long</cp:lastModifiedBy>
  <cp:revision>1</cp:revision>
  <dcterms:created xsi:type="dcterms:W3CDTF">2015-09-12T23:22:21Z</dcterms:created>
  <dcterms:modified xsi:type="dcterms:W3CDTF">2015-09-12T23:22:21Z</dcterms:modified>
</cp:coreProperties>
</file>