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06739510148035E-2"/>
          <c:y val="3.3207307419905845E-2"/>
          <c:w val="0.9770060882715671"/>
          <c:h val="0.85673968026723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of Covered Workers Enrolled in Single Coverage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45</a:t>
                    </a:r>
                    <a:r>
                      <a:rPr lang="en-US" smtClean="0"/>
                      <a:t>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44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3-24 Workers</c:v>
                </c:pt>
                <c:pt idx="1">
                  <c:v>25-199 Workers</c:v>
                </c:pt>
                <c:pt idx="2">
                  <c:v>200-999 Workers</c:v>
                </c:pt>
                <c:pt idx="3">
                  <c:v>1,000-4,999 
Workers</c:v>
                </c:pt>
                <c:pt idx="4">
                  <c:v>5,000 or 
More Workers</c:v>
                </c:pt>
                <c:pt idx="5">
                  <c:v>All Small Firms
(3 to 199 Workers)</c:v>
                </c:pt>
                <c:pt idx="6">
                  <c:v>All Large Firms 
(200 or more Workers)</c:v>
                </c:pt>
                <c:pt idx="7">
                  <c:v>All Firms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0.53</c:v>
                </c:pt>
                <c:pt idx="1">
                  <c:v>0.55000000000000004</c:v>
                </c:pt>
                <c:pt idx="2">
                  <c:v>0.51</c:v>
                </c:pt>
                <c:pt idx="3">
                  <c:v>0.45</c:v>
                </c:pt>
                <c:pt idx="4">
                  <c:v>0.44</c:v>
                </c:pt>
                <c:pt idx="5">
                  <c:v>0.54</c:v>
                </c:pt>
                <c:pt idx="6">
                  <c:v>0.5</c:v>
                </c:pt>
                <c:pt idx="7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2655360"/>
        <c:axId val="132661248"/>
      </c:barChart>
      <c:catAx>
        <c:axId val="1326553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2661248"/>
        <c:crosses val="autoZero"/>
        <c:auto val="1"/>
        <c:lblAlgn val="ctr"/>
        <c:lblOffset val="100"/>
        <c:noMultiLvlLbl val="0"/>
      </c:catAx>
      <c:valAx>
        <c:axId val="13266124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132655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9712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464770"/>
              </p:ext>
            </p:extLst>
          </p:nvPr>
        </p:nvGraphicFramePr>
        <p:xfrm>
          <a:off x="92075" y="1295400"/>
          <a:ext cx="89598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* Estimate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is statistically different from estimate for all other firms not in the </a:t>
            </a:r>
            <a:r>
              <a:rPr lang="en-US" sz="1100">
                <a:latin typeface="Calibri" pitchFamily="34" charset="0"/>
                <a:cs typeface="Calibri" pitchFamily="34" charset="0"/>
              </a:rPr>
              <a:t>indicated </a:t>
            </a:r>
            <a:r>
              <a:rPr lang="en-US" sz="1100" smtClean="0">
                <a:latin typeface="Calibri" pitchFamily="34" charset="0"/>
                <a:cs typeface="Calibri" pitchFamily="34" charset="0"/>
              </a:rPr>
              <a:t>size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p&lt;.05). </a:t>
            </a:r>
            <a:endParaRPr lang="en-US" sz="1100" dirty="0" smtClean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2015.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3.12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Firms Offering Health Benefits,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Percentage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Firms' Covered Workers who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are Enrolled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Single Coverage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by Firm Size, 2015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715000" y="1524000"/>
            <a:ext cx="0" cy="4038600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924800" y="1524000"/>
            <a:ext cx="0" cy="4038600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70554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3.12 Among Firms Offering Health Benefits, Percentage of Firms' Covered Workers who are Enrolled in Single Coverage,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3.12 Among Firms Offering Health Benefits, Percentage of Firms' Covered Workers who are Enrolled in Single Coverage, by Firm Size, 2015</dc:title>
  <dc:creator>Michelle Long</dc:creator>
  <cp:lastModifiedBy>Michelle Long</cp:lastModifiedBy>
  <cp:revision>1</cp:revision>
  <dcterms:created xsi:type="dcterms:W3CDTF">2015-09-12T23:22:16Z</dcterms:created>
  <dcterms:modified xsi:type="dcterms:W3CDTF">2015-09-12T23:22:17Z</dcterms:modified>
</cp:coreProperties>
</file>