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3"/>
  </p:notesMasterIdLst>
  <p:sldIdLst>
    <p:sldId id="256"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2" d="100"/>
          <a:sy n="92" d="100"/>
        </p:scale>
        <p:origin x="-990"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Sales</c:v>
                </c:pt>
              </c:strCache>
            </c:strRef>
          </c:tx>
          <c:spPr>
            <a:ln>
              <a:solidFill>
                <a:schemeClr val="tx1"/>
              </a:solidFill>
            </a:ln>
          </c:spPr>
          <c:invertIfNegative val="0"/>
          <c:dPt>
            <c:idx val="1"/>
            <c:invertIfNegative val="0"/>
            <c:bubble3D val="0"/>
            <c:spPr>
              <a:solidFill>
                <a:schemeClr val="accent1"/>
              </a:solidFill>
              <a:ln>
                <a:solidFill>
                  <a:schemeClr val="tx1"/>
                </a:solidFill>
              </a:ln>
            </c:spPr>
          </c:dPt>
          <c:dLbls>
            <c:txPr>
              <a:bodyPr/>
              <a:lstStyle/>
              <a:p>
                <a:pPr>
                  <a:defRPr sz="1200">
                    <a:latin typeface="Calibri" panose="020F0502020204030204" pitchFamily="34" charset="0"/>
                  </a:defRPr>
                </a:pPr>
                <a:endParaRPr lang="en-US"/>
              </a:p>
            </c:txPr>
            <c:showLegendKey val="0"/>
            <c:showVal val="1"/>
            <c:showCatName val="0"/>
            <c:showSerName val="0"/>
            <c:showPercent val="0"/>
            <c:showBubbleSize val="0"/>
            <c:showLeaderLines val="0"/>
          </c:dLbls>
          <c:cat>
            <c:strRef>
              <c:f>Sheet1!$A$2:$A$4</c:f>
              <c:strCache>
                <c:ptCount val="3"/>
                <c:pt idx="0">
                  <c:v>3 to 49 Workers</c:v>
                </c:pt>
                <c:pt idx="1">
                  <c:v>50 to 99 Workers</c:v>
                </c:pt>
                <c:pt idx="2">
                  <c:v>100 or More Workers</c:v>
                </c:pt>
              </c:strCache>
            </c:strRef>
          </c:cat>
          <c:val>
            <c:numRef>
              <c:f>Sheet1!$B$2:$B$4</c:f>
              <c:numCache>
                <c:formatCode>0%</c:formatCode>
                <c:ptCount val="3"/>
                <c:pt idx="0">
                  <c:v>0.54</c:v>
                </c:pt>
                <c:pt idx="1">
                  <c:v>0.89</c:v>
                </c:pt>
                <c:pt idx="2">
                  <c:v>0.97</c:v>
                </c:pt>
              </c:numCache>
            </c:numRef>
          </c:val>
        </c:ser>
        <c:dLbls>
          <c:showLegendKey val="0"/>
          <c:showVal val="0"/>
          <c:showCatName val="0"/>
          <c:showSerName val="0"/>
          <c:showPercent val="0"/>
          <c:showBubbleSize val="0"/>
        </c:dLbls>
        <c:gapWidth val="100"/>
        <c:axId val="66314624"/>
        <c:axId val="66304640"/>
      </c:barChart>
      <c:valAx>
        <c:axId val="66304640"/>
        <c:scaling>
          <c:orientation val="minMax"/>
          <c:max val="1"/>
        </c:scaling>
        <c:delete val="0"/>
        <c:axPos val="l"/>
        <c:numFmt formatCode="0%" sourceLinked="1"/>
        <c:majorTickMark val="out"/>
        <c:minorTickMark val="none"/>
        <c:tickLblPos val="nextTo"/>
        <c:txPr>
          <a:bodyPr/>
          <a:lstStyle/>
          <a:p>
            <a:pPr>
              <a:defRPr sz="1200">
                <a:latin typeface="Calibri" panose="020F0502020204030204" pitchFamily="34" charset="0"/>
              </a:defRPr>
            </a:pPr>
            <a:endParaRPr lang="en-US"/>
          </a:p>
        </c:txPr>
        <c:crossAx val="66314624"/>
        <c:crosses val="autoZero"/>
        <c:crossBetween val="between"/>
        <c:majorUnit val="0.2"/>
      </c:valAx>
      <c:catAx>
        <c:axId val="66314624"/>
        <c:scaling>
          <c:orientation val="minMax"/>
        </c:scaling>
        <c:delete val="0"/>
        <c:axPos val="b"/>
        <c:majorTickMark val="out"/>
        <c:minorTickMark val="none"/>
        <c:tickLblPos val="nextTo"/>
        <c:txPr>
          <a:bodyPr/>
          <a:lstStyle/>
          <a:p>
            <a:pPr>
              <a:defRPr sz="1200" b="1">
                <a:latin typeface="Calibri" panose="020F0502020204030204" pitchFamily="34" charset="0"/>
              </a:defRPr>
            </a:pPr>
            <a:endParaRPr lang="en-US"/>
          </a:p>
        </c:txPr>
        <c:crossAx val="66304640"/>
        <c:crosses val="autoZero"/>
        <c:auto val="1"/>
        <c:lblAlgn val="ctr"/>
        <c:lblOffset val="100"/>
        <c:noMultiLvlLbl val="0"/>
      </c:catAx>
    </c:plotArea>
    <c:plotVisOnly val="1"/>
    <c:dispBlanksAs val="gap"/>
    <c:showDLblsOverMax val="0"/>
  </c:chart>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A32AF11-2805-4C59-9E7A-522844063A69}" type="datetimeFigureOut">
              <a:rPr lang="en-US" smtClean="0"/>
              <a:t>9/12/2015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A26CF68-4951-44A4-8D8F-B9FD0757B8AE}" type="slidenum">
              <a:rPr lang="en-US" smtClean="0"/>
              <a:t>‹#›</a:t>
            </a:fld>
            <a:endParaRPr lang="en-US"/>
          </a:p>
        </p:txBody>
      </p:sp>
    </p:spTree>
    <p:extLst>
      <p:ext uri="{BB962C8B-B14F-4D97-AF65-F5344CB8AC3E}">
        <p14:creationId xmlns:p14="http://schemas.microsoft.com/office/powerpoint/2010/main" val="5040170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97301">
              <a:defRPr/>
            </a:pPr>
            <a:endParaRPr lang="en-US" dirty="0" smtClean="0"/>
          </a:p>
        </p:txBody>
      </p:sp>
      <p:sp>
        <p:nvSpPr>
          <p:cNvPr id="4" name="Slide Number Placeholder 3"/>
          <p:cNvSpPr>
            <a:spLocks noGrp="1"/>
          </p:cNvSpPr>
          <p:nvPr>
            <p:ph type="sldNum" sz="quarter" idx="10"/>
          </p:nvPr>
        </p:nvSpPr>
        <p:spPr/>
        <p:txBody>
          <a:bodyPr/>
          <a:lstStyle/>
          <a:p>
            <a:fld id="{F3E76084-7007-4F9A-9BF5-85CA96B02EE7}" type="slidenum">
              <a:rPr lang="en-US" smtClean="0"/>
              <a:t>1</a:t>
            </a:fld>
            <a:endParaRPr lang="en-US"/>
          </a:p>
        </p:txBody>
      </p:sp>
    </p:spTree>
    <p:extLst>
      <p:ext uri="{BB962C8B-B14F-4D97-AF65-F5344CB8AC3E}">
        <p14:creationId xmlns:p14="http://schemas.microsoft.com/office/powerpoint/2010/main" val="26925159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097280"/>
            <a:ext cx="896112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0"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310786866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 Figures">
    <p:spTree>
      <p:nvGrpSpPr>
        <p:cNvPr id="1" name=""/>
        <p:cNvGrpSpPr/>
        <p:nvPr/>
      </p:nvGrpSpPr>
      <p:grpSpPr>
        <a:xfrm>
          <a:off x="0" y="0"/>
          <a:ext cx="0" cy="0"/>
          <a:chOff x="0" y="0"/>
          <a:chExt cx="0" cy="0"/>
        </a:xfrm>
      </p:grpSpPr>
      <p:sp>
        <p:nvSpPr>
          <p:cNvPr id="16" name="Content Placeholder 2"/>
          <p:cNvSpPr>
            <a:spLocks noGrp="1"/>
          </p:cNvSpPr>
          <p:nvPr>
            <p:ph idx="1"/>
          </p:nvPr>
        </p:nvSpPr>
        <p:spPr>
          <a:xfrm>
            <a:off x="91440" y="1097280"/>
            <a:ext cx="443484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8"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
        <p:nvSpPr>
          <p:cNvPr id="19" name="Content Placeholder 2"/>
          <p:cNvSpPr>
            <a:spLocks noGrp="1"/>
          </p:cNvSpPr>
          <p:nvPr>
            <p:ph idx="12"/>
          </p:nvPr>
        </p:nvSpPr>
        <p:spPr>
          <a:xfrm>
            <a:off x="4617720" y="1097280"/>
            <a:ext cx="443484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2959904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 Figures">
    <p:spTree>
      <p:nvGrpSpPr>
        <p:cNvPr id="1" name=""/>
        <p:cNvGrpSpPr/>
        <p:nvPr/>
      </p:nvGrpSpPr>
      <p:grpSpPr>
        <a:xfrm>
          <a:off x="0" y="0"/>
          <a:ext cx="0" cy="0"/>
          <a:chOff x="0" y="0"/>
          <a:chExt cx="0" cy="0"/>
        </a:xfrm>
      </p:grpSpPr>
      <p:sp>
        <p:nvSpPr>
          <p:cNvPr id="11" name="Content Placeholder 2"/>
          <p:cNvSpPr>
            <a:spLocks noGrp="1"/>
          </p:cNvSpPr>
          <p:nvPr>
            <p:ph idx="1"/>
          </p:nvPr>
        </p:nvSpPr>
        <p:spPr>
          <a:xfrm>
            <a:off x="9144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4"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
        <p:nvSpPr>
          <p:cNvPr id="15" name="Content Placeholder 2"/>
          <p:cNvSpPr>
            <a:spLocks noGrp="1"/>
          </p:cNvSpPr>
          <p:nvPr>
            <p:ph idx="12"/>
          </p:nvPr>
        </p:nvSpPr>
        <p:spPr>
          <a:xfrm>
            <a:off x="310896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612648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3634158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Blank Layout">
    <p:spTree>
      <p:nvGrpSpPr>
        <p:cNvPr id="1" name=""/>
        <p:cNvGrpSpPr/>
        <p:nvPr/>
      </p:nvGrpSpPr>
      <p:grpSpPr>
        <a:xfrm>
          <a:off x="0" y="0"/>
          <a:ext cx="0" cy="0"/>
          <a:chOff x="0" y="0"/>
          <a:chExt cx="0" cy="0"/>
        </a:xfrm>
      </p:grpSpPr>
      <p:sp>
        <p:nvSpPr>
          <p:cNvPr id="5"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6" name="Tit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332312335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097280"/>
            <a:ext cx="896112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0"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232981981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alpha val="0"/>
          </a:schemeClr>
        </a:solidFill>
        <a:effectLst/>
      </p:bgPr>
    </p:bg>
    <p:spTree>
      <p:nvGrpSpPr>
        <p:cNvPr id="1" name=""/>
        <p:cNvGrpSpPr/>
        <p:nvPr/>
      </p:nvGrpSpPr>
      <p:grpSpPr>
        <a:xfrm>
          <a:off x="0" y="0"/>
          <a:ext cx="0" cy="0"/>
          <a:chOff x="0" y="0"/>
          <a:chExt cx="0" cy="0"/>
        </a:xfrm>
      </p:grpSpPr>
      <p:sp>
        <p:nvSpPr>
          <p:cNvPr id="57349"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l" rtl="0" eaLnBrk="1" fontAlgn="base" hangingPunct="1">
              <a:spcBef>
                <a:spcPct val="0"/>
              </a:spcBef>
              <a:spcAft>
                <a:spcPct val="0"/>
              </a:spcAft>
            </a:pPr>
            <a:r>
              <a:rPr lang="en-US" smtClean="0"/>
              <a:t>Click to edit Master title style</a:t>
            </a:r>
            <a:endParaRPr lang="en-US" dirty="0" smtClean="0"/>
          </a:p>
        </p:txBody>
      </p:sp>
      <p:pic>
        <p:nvPicPr>
          <p:cNvPr id="5" name="Picture 4"/>
          <p:cNvPicPr>
            <a:picLocks noChangeAspect="1" noChangeArrowheads="1"/>
          </p:cNvPicPr>
          <p:nvPr/>
        </p:nvPicPr>
        <p:blipFill>
          <a:blip r:embed="rId7" cstate="print"/>
          <a:srcRect/>
          <a:stretch>
            <a:fillRect/>
          </a:stretch>
        </p:blipFill>
        <p:spPr bwMode="auto">
          <a:xfrm>
            <a:off x="8503920" y="6217920"/>
            <a:ext cx="548640" cy="551434"/>
          </a:xfrm>
          <a:prstGeom prst="rect">
            <a:avLst/>
          </a:prstGeom>
          <a:noFill/>
        </p:spPr>
      </p:pic>
    </p:spTree>
    <p:extLst>
      <p:ext uri="{BB962C8B-B14F-4D97-AF65-F5344CB8AC3E}">
        <p14:creationId xmlns:p14="http://schemas.microsoft.com/office/powerpoint/2010/main" val="244171658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Lst>
  <p:timing>
    <p:tnLst>
      <p:par>
        <p:cTn id="1" dur="indefinite" restart="never" nodeType="tmRoot"/>
      </p:par>
    </p:tnLst>
  </p:timing>
  <p:txStyles>
    <p:titleStyle>
      <a:lvl1pPr algn="l" rtl="0" eaLnBrk="1" fontAlgn="base" hangingPunct="1">
        <a:spcBef>
          <a:spcPct val="0"/>
        </a:spcBef>
        <a:spcAft>
          <a:spcPct val="0"/>
        </a:spcAft>
        <a:defRPr lang="en-US" sz="2600" b="1" i="0" dirty="0" smtClean="0">
          <a:solidFill>
            <a:srgbClr val="000000"/>
          </a:solidFill>
          <a:latin typeface="Meta Offc Pro"/>
          <a:ea typeface="+mj-ea"/>
          <a:cs typeface="Meta Offc Pro"/>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idx="1"/>
            <p:extLst>
              <p:ext uri="{D42A27DB-BD31-4B8C-83A1-F6EECF244321}">
                <p14:modId xmlns:p14="http://schemas.microsoft.com/office/powerpoint/2010/main" val="2109287032"/>
              </p:ext>
            </p:extLst>
          </p:nvPr>
        </p:nvGraphicFramePr>
        <p:xfrm>
          <a:off x="152400" y="1143000"/>
          <a:ext cx="8731250" cy="441960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 Placeholder 6"/>
          <p:cNvSpPr>
            <a:spLocks noGrp="1"/>
          </p:cNvSpPr>
          <p:nvPr>
            <p:ph type="body" sz="quarter" idx="11"/>
          </p:nvPr>
        </p:nvSpPr>
        <p:spPr>
          <a:xfrm>
            <a:off x="91440" y="5715000"/>
            <a:ext cx="7147560" cy="1051560"/>
          </a:xfrm>
        </p:spPr>
        <p:txBody>
          <a:bodyPr/>
          <a:lstStyle/>
          <a:p>
            <a:r>
              <a:rPr lang="en-US" sz="1100" dirty="0" smtClean="0">
                <a:latin typeface="Calibri" panose="020F0502020204030204" pitchFamily="34" charset="0"/>
              </a:rPr>
              <a:t>NOTE: </a:t>
            </a:r>
            <a:r>
              <a:rPr lang="en-US" sz="1100" dirty="0">
                <a:latin typeface="Calibri" panose="020F0502020204030204" pitchFamily="34" charset="0"/>
                <a:cs typeface="Arial" charset="0"/>
              </a:rPr>
              <a:t>Estimates presented in this exhibit are based on the sample of both firms that completed the entire survey and those that answered just one question about whether they offer health benefits. </a:t>
            </a:r>
            <a:r>
              <a:rPr lang="en-US" sz="1100" dirty="0" smtClean="0">
                <a:latin typeface="Calibri" panose="020F0502020204030204" pitchFamily="34" charset="0"/>
                <a:cs typeface="Arial" charset="0"/>
              </a:rPr>
              <a:t> </a:t>
            </a:r>
            <a:r>
              <a:rPr lang="en-US" sz="1100" dirty="0" smtClean="0">
                <a:latin typeface="Calibri" panose="020F0502020204030204" pitchFamily="34" charset="0"/>
              </a:rPr>
              <a:t>Firm size categories are determined by the number of workers at a firm, which may include full-time and part-time employees.</a:t>
            </a:r>
          </a:p>
          <a:p>
            <a:endParaRPr lang="en-US" sz="1100" dirty="0" smtClean="0">
              <a:latin typeface="Calibri" panose="020F0502020204030204" pitchFamily="34" charset="0"/>
              <a:cs typeface="Arial" charset="0"/>
            </a:endParaRPr>
          </a:p>
          <a:p>
            <a:r>
              <a:rPr lang="en-US" sz="1100" dirty="0" smtClean="0">
                <a:latin typeface="Calibri" panose="020F0502020204030204" pitchFamily="34" charset="0"/>
              </a:rPr>
              <a:t>SOURCE</a:t>
            </a:r>
            <a:r>
              <a:rPr lang="en-US" sz="1100" dirty="0">
                <a:latin typeface="Calibri" panose="020F0502020204030204" pitchFamily="34" charset="0"/>
              </a:rPr>
              <a:t>:  Kaiser/HRET Survey of Employer-Sponsored Health Benefits, </a:t>
            </a:r>
            <a:r>
              <a:rPr lang="en-US" sz="1100" dirty="0" smtClean="0">
                <a:latin typeface="Calibri" panose="020F0502020204030204" pitchFamily="34" charset="0"/>
              </a:rPr>
              <a:t>2015.</a:t>
            </a:r>
            <a:endParaRPr lang="en-US" sz="1100" dirty="0">
              <a:latin typeface="Calibri" panose="020F0502020204030204" pitchFamily="34" charset="0"/>
            </a:endParaRPr>
          </a:p>
        </p:txBody>
      </p:sp>
      <p:sp>
        <p:nvSpPr>
          <p:cNvPr id="5" name="Title 4"/>
          <p:cNvSpPr>
            <a:spLocks noGrp="1"/>
          </p:cNvSpPr>
          <p:nvPr>
            <p:ph type="title"/>
          </p:nvPr>
        </p:nvSpPr>
        <p:spPr/>
        <p:txBody>
          <a:bodyPr/>
          <a:lstStyle/>
          <a:p>
            <a:r>
              <a:rPr lang="en-US" sz="2000" dirty="0">
                <a:latin typeface="Calibri" panose="020F0502020204030204" pitchFamily="34" charset="0"/>
              </a:rPr>
              <a:t>Exhibit </a:t>
            </a:r>
            <a:r>
              <a:rPr lang="en-US" sz="2000" dirty="0" smtClean="0">
                <a:latin typeface="Calibri" pitchFamily="34" charset="0"/>
              </a:rPr>
              <a:t>2.5 </a:t>
            </a:r>
            <a:br>
              <a:rPr lang="en-US" sz="2000" dirty="0" smtClean="0">
                <a:latin typeface="Calibri" pitchFamily="34" charset="0"/>
              </a:rPr>
            </a:br>
            <a:r>
              <a:rPr lang="en-US" sz="2000" dirty="0" smtClean="0">
                <a:latin typeface="Calibri" panose="020F0502020204030204" pitchFamily="34" charset="0"/>
                <a:cs typeface="Tahoma" pitchFamily="34" charset="0"/>
              </a:rPr>
              <a:t>Percentage </a:t>
            </a:r>
            <a:r>
              <a:rPr lang="en-US" sz="2000" dirty="0">
                <a:latin typeface="Calibri" panose="020F0502020204030204" pitchFamily="34" charset="0"/>
                <a:cs typeface="Tahoma" pitchFamily="34" charset="0"/>
              </a:rPr>
              <a:t>of </a:t>
            </a:r>
            <a:r>
              <a:rPr lang="en-US" sz="2000" dirty="0" smtClean="0">
                <a:latin typeface="Calibri" panose="020F0502020204030204" pitchFamily="34" charset="0"/>
                <a:cs typeface="Tahoma" pitchFamily="34" charset="0"/>
              </a:rPr>
              <a:t>Firms </a:t>
            </a:r>
            <a:r>
              <a:rPr lang="en-US" sz="2000" dirty="0">
                <a:latin typeface="Calibri" panose="020F0502020204030204" pitchFamily="34" charset="0"/>
                <a:cs typeface="Tahoma" pitchFamily="34" charset="0"/>
              </a:rPr>
              <a:t>Offering Health </a:t>
            </a:r>
            <a:r>
              <a:rPr lang="en-US" sz="2000" dirty="0" smtClean="0">
                <a:latin typeface="Calibri" panose="020F0502020204030204" pitchFamily="34" charset="0"/>
                <a:cs typeface="Tahoma" pitchFamily="34" charset="0"/>
              </a:rPr>
              <a:t>Benefits</a:t>
            </a:r>
            <a:r>
              <a:rPr lang="en-US" sz="2000" dirty="0">
                <a:latin typeface="Calibri" panose="020F0502020204030204" pitchFamily="34" charset="0"/>
                <a:cs typeface="Tahoma" pitchFamily="34" charset="0"/>
              </a:rPr>
              <a:t> </a:t>
            </a:r>
            <a:r>
              <a:rPr lang="en-US" sz="2000" dirty="0" smtClean="0">
                <a:latin typeface="Calibri" panose="020F0502020204030204" pitchFamily="34" charset="0"/>
                <a:cs typeface="Tahoma" pitchFamily="34" charset="0"/>
              </a:rPr>
              <a:t>to At Least Some of their Workers, by Firm Size</a:t>
            </a:r>
            <a:r>
              <a:rPr lang="en-US" sz="2000" dirty="0" smtClean="0">
                <a:latin typeface="Calibri" panose="020F0502020204030204" pitchFamily="34" charset="0"/>
              </a:rPr>
              <a:t>, 2015</a:t>
            </a:r>
            <a:endParaRPr lang="en-US" sz="2000" dirty="0">
              <a:latin typeface="Calibri" panose="020F0502020204030204" pitchFamily="34" charset="0"/>
            </a:endParaRPr>
          </a:p>
        </p:txBody>
      </p:sp>
    </p:spTree>
    <p:extLst>
      <p:ext uri="{BB962C8B-B14F-4D97-AF65-F5344CB8AC3E}">
        <p14:creationId xmlns:p14="http://schemas.microsoft.com/office/powerpoint/2010/main" val="1920657167"/>
      </p:ext>
    </p:extLst>
  </p:cSld>
  <p:clrMapOvr>
    <a:masterClrMapping/>
  </p:clrMapOvr>
  <p:timing>
    <p:tnLst>
      <p:par>
        <p:cTn id="1" dur="indefinite" restart="never" nodeType="tmRoot"/>
      </p:par>
    </p:tnLst>
  </p:timing>
</p:sld>
</file>

<file path=ppt/theme/theme1.xml><?xml version="1.0" encoding="utf-8"?>
<a:theme xmlns:a="http://schemas.openxmlformats.org/drawingml/2006/main" name="KFF Slide Template">
  <a:themeElements>
    <a:clrScheme name="Default KFF theme colors">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ADA07A"/>
      </a:hlink>
      <a:folHlink>
        <a:srgbClr val="CDC6AF"/>
      </a:folHlink>
    </a:clrScheme>
    <a:fontScheme name="Meta Offc Pro">
      <a:majorFont>
        <a:latin typeface="Meta Offc Pro"/>
        <a:ea typeface=""/>
        <a:cs typeface=""/>
      </a:majorFont>
      <a:minorFont>
        <a:latin typeface="Meta Offc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12700" cmpd="sng">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dirty="0" err="1" smtClean="0">
            <a:latin typeface="Meta Offc Pro"/>
            <a:cs typeface="Meta Offc Pro"/>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808080"/>
        </a:lt2>
        <a:accent1>
          <a:srgbClr val="06244D"/>
        </a:accent1>
        <a:accent2>
          <a:srgbClr val="F7871B"/>
        </a:accent2>
        <a:accent3>
          <a:srgbClr val="FFFFFF"/>
        </a:accent3>
        <a:accent4>
          <a:srgbClr val="000000"/>
        </a:accent4>
        <a:accent5>
          <a:srgbClr val="AAACB2"/>
        </a:accent5>
        <a:accent6>
          <a:srgbClr val="E07A17"/>
        </a:accent6>
        <a:hlink>
          <a:srgbClr val="747894"/>
        </a:hlink>
        <a:folHlink>
          <a:srgbClr val="FCB460"/>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0000"/>
        </a:dk2>
        <a:lt2>
          <a:srgbClr val="808080"/>
        </a:lt2>
        <a:accent1>
          <a:srgbClr val="06244D"/>
        </a:accent1>
        <a:accent2>
          <a:srgbClr val="465274"/>
        </a:accent2>
        <a:accent3>
          <a:srgbClr val="FFFFFF"/>
        </a:accent3>
        <a:accent4>
          <a:srgbClr val="000000"/>
        </a:accent4>
        <a:accent5>
          <a:srgbClr val="AAACB2"/>
        </a:accent5>
        <a:accent6>
          <a:srgbClr val="3F4968"/>
        </a:accent6>
        <a:hlink>
          <a:srgbClr val="F7871B"/>
        </a:hlink>
        <a:folHlink>
          <a:srgbClr val="FCB460"/>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FFFFFF"/>
        </a:lt1>
        <a:dk2>
          <a:srgbClr val="000000"/>
        </a:dk2>
        <a:lt2>
          <a:srgbClr val="B5B8C9"/>
        </a:lt2>
        <a:accent1>
          <a:srgbClr val="465274"/>
        </a:accent1>
        <a:accent2>
          <a:srgbClr val="06244D"/>
        </a:accent2>
        <a:accent3>
          <a:srgbClr val="FFFFFF"/>
        </a:accent3>
        <a:accent4>
          <a:srgbClr val="00000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
      <a:clrScheme name="Blank Presentation 16">
        <a:dk1>
          <a:srgbClr val="06244D"/>
        </a:dk1>
        <a:lt1>
          <a:srgbClr val="FFFFFF"/>
        </a:lt1>
        <a:dk2>
          <a:srgbClr val="06244D"/>
        </a:dk2>
        <a:lt2>
          <a:srgbClr val="B5B8C9"/>
        </a:lt2>
        <a:accent1>
          <a:srgbClr val="465274"/>
        </a:accent1>
        <a:accent2>
          <a:srgbClr val="06244D"/>
        </a:accent2>
        <a:accent3>
          <a:srgbClr val="FFFFFF"/>
        </a:accent3>
        <a:accent4>
          <a:srgbClr val="041D4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70</Words>
  <Application>Microsoft Office PowerPoint</Application>
  <PresentationFormat>On-screen Show (4:3)</PresentationFormat>
  <Paragraphs>5</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KFF Slide Template</vt:lpstr>
      <vt:lpstr>Exhibit 2.5  Percentage of Firms Offering Health Benefits to At Least Some of their Workers, by Firm Size, 2015</vt:lpstr>
    </vt:vector>
  </TitlesOfParts>
  <Company>Kaiser Family Foundation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Exhibit 2.5  Percentage of Firms Offering Health Benefits to At Least Some of their Workers, by Firm Size, 2015</dc:title>
  <dc:creator>Michelle Long</dc:creator>
  <cp:lastModifiedBy>Michelle Long</cp:lastModifiedBy>
  <cp:revision>1</cp:revision>
  <dcterms:created xsi:type="dcterms:W3CDTF">2015-09-12T23:04:36Z</dcterms:created>
  <dcterms:modified xsi:type="dcterms:W3CDTF">2015-09-12T23:04:37Z</dcterms:modified>
</cp:coreProperties>
</file>