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64369595078251"/>
          <c:y val="2.8918827108678276E-2"/>
          <c:w val="0.66000007738590416"/>
          <c:h val="0.785453534409893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Sheet1!$A$4:$A$13</c:f>
              <c:strCache>
                <c:ptCount val="10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Less Than 35% of Workers Are Age 26 or Younger</c:v>
                </c:pt>
                <c:pt idx="6">
                  <c:v>35% or More Workers Are Age 26 or Younger</c:v>
                </c:pt>
                <c:pt idx="8">
                  <c:v>Less Than 35% of Workers Are Age 50 or Older</c:v>
                </c:pt>
                <c:pt idx="9">
                  <c:v>35% or More Workers Are Age 50 or Older</c:v>
                </c:pt>
              </c:strCache>
            </c:strRef>
          </c:cat>
          <c:val>
            <c:numRef>
              <c:f>Sheet1!$B$3:$B$17</c:f>
              <c:numCache>
                <c:formatCode>0%</c:formatCode>
                <c:ptCount val="15"/>
                <c:pt idx="0">
                  <c:v>0.55000000000000004</c:v>
                </c:pt>
                <c:pt idx="1">
                  <c:v>0.28000000000000003</c:v>
                </c:pt>
                <c:pt idx="3">
                  <c:v>0.45</c:v>
                </c:pt>
                <c:pt idx="4">
                  <c:v>0.7</c:v>
                </c:pt>
                <c:pt idx="6">
                  <c:v>0.55000000000000004</c:v>
                </c:pt>
                <c:pt idx="7">
                  <c:v>0.25</c:v>
                </c:pt>
                <c:pt idx="9">
                  <c:v>0.57999999999999996</c:v>
                </c:pt>
                <c:pt idx="10">
                  <c:v>0.46</c:v>
                </c:pt>
                <c:pt idx="12">
                  <c:v>0.45</c:v>
                </c:pt>
                <c:pt idx="13">
                  <c:v>0.96</c:v>
                </c:pt>
                <c:pt idx="14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1618432"/>
        <c:axId val="44651264"/>
      </c:barChart>
      <c:catAx>
        <c:axId val="41618432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44651264"/>
        <c:crosses val="autoZero"/>
        <c:auto val="1"/>
        <c:lblAlgn val="ctr"/>
        <c:lblOffset val="100"/>
        <c:noMultiLvlLbl val="0"/>
      </c:catAx>
      <c:valAx>
        <c:axId val="44651264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161843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8695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397365"/>
              </p:ext>
            </p:extLst>
          </p:nvPr>
        </p:nvGraphicFramePr>
        <p:xfrm>
          <a:off x="2835275" y="1143000"/>
          <a:ext cx="6384925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534400" cy="53340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Estimates are statistically different from each other within category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2.4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Percentage of Firms Offering Health Benefits, by Firm Characteristics, 2015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411127"/>
              </p:ext>
            </p:extLst>
          </p:nvPr>
        </p:nvGraphicFramePr>
        <p:xfrm>
          <a:off x="228600" y="1295400"/>
          <a:ext cx="4191000" cy="3487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075"/>
                <a:gridCol w="2828925"/>
              </a:tblGrid>
              <a:tr h="2695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955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68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95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Higher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955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680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46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468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17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8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468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74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136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Ownership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Private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For-Profit *</a:t>
                      </a:r>
                      <a:endParaRPr lang="en-US" sz="105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79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Public *</a:t>
                      </a:r>
                      <a:endParaRPr lang="en-US" sz="105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79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Private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Not-For-Profit *</a:t>
                      </a:r>
                      <a:endParaRPr lang="en-US" sz="105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2.4  Percentage of Firms Offering Health Benefits, by Firm Characteristics,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2.4  Percentage of Firms Offering Health Benefits, by Firm Characteristics, 2015</dc:title>
  <dc:creator>Michelle Long</dc:creator>
  <cp:lastModifiedBy>Michelle Long</cp:lastModifiedBy>
  <cp:revision>1</cp:revision>
  <dcterms:created xsi:type="dcterms:W3CDTF">2015-09-12T23:04:38Z</dcterms:created>
  <dcterms:modified xsi:type="dcterms:W3CDTF">2015-09-12T23:04:38Z</dcterms:modified>
</cp:coreProperties>
</file>