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15087176602924E-2"/>
          <c:y val="3.6038126813095733E-2"/>
          <c:w val="0.9255489548181477"/>
          <c:h val="0.83701201823456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Small Firms (3-75 Workers)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</c:dPt>
          <c:dLbls>
            <c:txPr>
              <a:bodyPr/>
              <a:lstStyle/>
              <a:p>
                <a:pPr>
                  <a:defRPr sz="1200" b="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No Interest</c:v>
                </c:pt>
                <c:pt idx="1">
                  <c:v>Too Expensive</c:v>
                </c:pt>
                <c:pt idx="2">
                  <c:v>Too Much of a Hassle</c:v>
                </c:pt>
                <c:pt idx="3">
                  <c:v>Too Complicated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0.48</c:v>
                </c:pt>
                <c:pt idx="1">
                  <c:v>0.64</c:v>
                </c:pt>
                <c:pt idx="2">
                  <c:v>0.14000000000000001</c:v>
                </c:pt>
                <c:pt idx="3">
                  <c:v>0.15</c:v>
                </c:pt>
                <c:pt idx="4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84428288"/>
        <c:axId val="84429824"/>
      </c:barChart>
      <c:catAx>
        <c:axId val="844282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anose="020F0502020204030204" pitchFamily="34" charset="0"/>
              </a:defRPr>
            </a:pPr>
            <a:endParaRPr lang="en-US"/>
          </a:p>
        </c:txPr>
        <c:crossAx val="84429824"/>
        <c:crosses val="autoZero"/>
        <c:auto val="1"/>
        <c:lblAlgn val="ctr"/>
        <c:lblOffset val="100"/>
        <c:noMultiLvlLbl val="0"/>
      </c:catAx>
      <c:valAx>
        <c:axId val="8442982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84428288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1D722-22F6-4DBE-A97B-9CD07B973FD1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9555B-DBDC-4A90-8499-6F479ED0A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0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we do a trend on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7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" y="9525"/>
            <a:ext cx="9144000" cy="1173163"/>
          </a:xfrm>
          <a:noFill/>
          <a:ln/>
        </p:spPr>
        <p:txBody>
          <a:bodyPr/>
          <a:lstStyle/>
          <a:p>
            <a:r>
              <a:rPr lang="en-US" sz="2200" dirty="0">
                <a:latin typeface="Calibri" panose="020F0502020204030204" pitchFamily="34" charset="0"/>
              </a:rPr>
              <a:t>Exhibit </a:t>
            </a:r>
            <a:r>
              <a:rPr lang="en-US" sz="2200" dirty="0" smtClean="0">
                <a:latin typeface="Calibri" panose="020F0502020204030204" pitchFamily="34" charset="0"/>
              </a:rPr>
              <a:t>2.21</a:t>
            </a:r>
            <a:r>
              <a:rPr lang="en-US" sz="2200" dirty="0">
                <a:latin typeface="Calibri" panose="020F0502020204030204" pitchFamily="34" charset="0"/>
              </a:rPr>
              <a:t/>
            </a:r>
            <a:br>
              <a:rPr lang="en-US" sz="2200" dirty="0">
                <a:latin typeface="Calibri" panose="020F0502020204030204" pitchFamily="34" charset="0"/>
              </a:rPr>
            </a:br>
            <a:r>
              <a:rPr lang="en-US" sz="2200" dirty="0">
                <a:latin typeface="Calibri" panose="020F0502020204030204" pitchFamily="34" charset="0"/>
              </a:rPr>
              <a:t>Among Small Firms (3 to </a:t>
            </a:r>
            <a:r>
              <a:rPr lang="en-US" sz="2200" dirty="0" smtClean="0">
                <a:latin typeface="Calibri" panose="020F0502020204030204" pitchFamily="34" charset="0"/>
              </a:rPr>
              <a:t>50 FTEs) </a:t>
            </a:r>
            <a:r>
              <a:rPr lang="en-US" sz="2200" dirty="0">
                <a:latin typeface="Calibri" panose="020F0502020204030204" pitchFamily="34" charset="0"/>
              </a:rPr>
              <a:t>Not Offering Health </a:t>
            </a:r>
            <a:r>
              <a:rPr lang="en-US" sz="2200" dirty="0" smtClean="0">
                <a:latin typeface="Calibri" panose="020F0502020204030204" pitchFamily="34" charset="0"/>
              </a:rPr>
              <a:t>Benefits </a:t>
            </a:r>
            <a:r>
              <a:rPr lang="en-US" sz="2200" dirty="0">
                <a:latin typeface="Calibri" panose="020F0502020204030204" pitchFamily="34" charset="0"/>
              </a:rPr>
              <a:t>who Determined they </a:t>
            </a:r>
            <a:r>
              <a:rPr lang="en-US" sz="2200" dirty="0" smtClean="0">
                <a:latin typeface="Calibri" panose="020F0502020204030204" pitchFamily="34" charset="0"/>
              </a:rPr>
              <a:t>were </a:t>
            </a:r>
            <a:r>
              <a:rPr lang="en-US" sz="2200" dirty="0">
                <a:latin typeface="Calibri" panose="020F0502020204030204" pitchFamily="34" charset="0"/>
              </a:rPr>
              <a:t>Eligible to </a:t>
            </a:r>
            <a:r>
              <a:rPr lang="en-US" sz="2200" dirty="0" smtClean="0">
                <a:latin typeface="Calibri" panose="020F0502020204030204" pitchFamily="34" charset="0"/>
              </a:rPr>
              <a:t>Purchase </a:t>
            </a:r>
            <a:r>
              <a:rPr lang="en-US" sz="2200" dirty="0">
                <a:latin typeface="Calibri" panose="020F0502020204030204" pitchFamily="34" charset="0"/>
              </a:rPr>
              <a:t>Coverage on a SHOP Exchange, </a:t>
            </a:r>
            <a:r>
              <a:rPr lang="en-US" sz="2200" dirty="0" smtClean="0">
                <a:latin typeface="Calibri" panose="020F0502020204030204" pitchFamily="34" charset="0"/>
              </a:rPr>
              <a:t>Reasons Why They Did </a:t>
            </a:r>
            <a:r>
              <a:rPr lang="en-US" sz="2200" dirty="0">
                <a:latin typeface="Calibri" panose="020F0502020204030204" pitchFamily="34" charset="0"/>
              </a:rPr>
              <a:t>Not Select a Plan</a:t>
            </a:r>
            <a:r>
              <a:rPr lang="en-US" sz="2200" dirty="0" smtClean="0">
                <a:latin typeface="Calibri" panose="020F0502020204030204" pitchFamily="34" charset="0"/>
              </a:rPr>
              <a:t>, 2015</a:t>
            </a:r>
            <a:endParaRPr lang="en-US" sz="2200" b="1" dirty="0">
              <a:latin typeface="Calibri" panose="020F0502020204030204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299" y="6096000"/>
            <a:ext cx="83058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NOTE: Small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Business Health Options Program (SHOP) are federal or state sponsored exchanges in which employers may offer and contribute to health insurance provided to their employees. </a:t>
            </a:r>
            <a:endParaRPr lang="en-US" sz="11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SOURCE: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2015. 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861931036"/>
              </p:ext>
            </p:extLst>
          </p:nvPr>
        </p:nvGraphicFramePr>
        <p:xfrm>
          <a:off x="152400" y="1676400"/>
          <a:ext cx="8686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280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2.21 Among Small Firms (3 to 50 FTEs) Not Offering Health Benefits who Determined they were Eligible to Purchase Coverage on a SHOP Exchange, Reasons Why They Did Not Select a Plan,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2.21 Among Small Firms (3 to 50 FTEs) Not Offering Health Benefits who Determined they were Eligible to Purchase Coverage on a SHOP Exchange, Reasons Why They Did Not Select a Plan, 2015</dc:title>
  <dc:creator>Michelle Long</dc:creator>
  <cp:lastModifiedBy>Michelle Long</cp:lastModifiedBy>
  <cp:revision>1</cp:revision>
  <dcterms:created xsi:type="dcterms:W3CDTF">2015-09-12T23:04:26Z</dcterms:created>
  <dcterms:modified xsi:type="dcterms:W3CDTF">2015-09-12T23:04:26Z</dcterms:modified>
</cp:coreProperties>
</file>