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50052717769249"/>
          <c:y val="7.1355619713764001E-2"/>
          <c:w val="0.59816822576665096"/>
          <c:h val="0.8161065285850881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0% to 25%</c:v>
                </c:pt>
              </c:strCache>
            </c:strRef>
          </c:tx>
          <c:spPr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All Small Firms (3-199 Workers)</c:v>
                </c:pt>
                <c:pt idx="1">
                  <c:v>25-199 Employees</c:v>
                </c:pt>
                <c:pt idx="2">
                  <c:v>10-24 Employees</c:v>
                </c:pt>
                <c:pt idx="3">
                  <c:v>3-9 Employees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0.05</c:v>
                </c:pt>
                <c:pt idx="1">
                  <c:v>0.2</c:v>
                </c:pt>
                <c:pt idx="2">
                  <c:v>0.05</c:v>
                </c:pt>
                <c:pt idx="3">
                  <c:v>0.04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More than 25% to 50%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All Small Firms (3-199 Workers)</c:v>
                </c:pt>
                <c:pt idx="1">
                  <c:v>25-199 Employees</c:v>
                </c:pt>
                <c:pt idx="2">
                  <c:v>10-24 Employees</c:v>
                </c:pt>
                <c:pt idx="3">
                  <c:v>3-9 Employees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0.19</c:v>
                </c:pt>
                <c:pt idx="1">
                  <c:v>0.24</c:v>
                </c:pt>
                <c:pt idx="2">
                  <c:v>0.25</c:v>
                </c:pt>
                <c:pt idx="3">
                  <c:v>0.18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More than 50% to 75%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0000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bg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All Small Firms (3-199 Workers)</c:v>
                </c:pt>
                <c:pt idx="1">
                  <c:v>25-199 Employees</c:v>
                </c:pt>
                <c:pt idx="2">
                  <c:v>10-24 Employees</c:v>
                </c:pt>
                <c:pt idx="3">
                  <c:v>3-9 Employees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0.18</c:v>
                </c:pt>
                <c:pt idx="1">
                  <c:v>0.12</c:v>
                </c:pt>
                <c:pt idx="2">
                  <c:v>0.24</c:v>
                </c:pt>
                <c:pt idx="3">
                  <c:v>0.17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More than 75% to 100%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All Small Firms (3-199 Workers)</c:v>
                </c:pt>
                <c:pt idx="1">
                  <c:v>25-199 Employees</c:v>
                </c:pt>
                <c:pt idx="2">
                  <c:v>10-24 Employees</c:v>
                </c:pt>
                <c:pt idx="3">
                  <c:v>3-9 Employees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0.57999999999999996</c:v>
                </c:pt>
                <c:pt idx="1">
                  <c:v>0.44</c:v>
                </c:pt>
                <c:pt idx="2">
                  <c:v>0.46</c:v>
                </c:pt>
                <c:pt idx="3">
                  <c:v>0.62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4625920"/>
        <c:axId val="44627456"/>
      </c:barChart>
      <c:catAx>
        <c:axId val="446259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44627456"/>
        <c:crosses val="autoZero"/>
        <c:auto val="1"/>
        <c:lblAlgn val="ctr"/>
        <c:lblOffset val="100"/>
        <c:noMultiLvlLbl val="0"/>
      </c:catAx>
      <c:valAx>
        <c:axId val="44627456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44625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367891513560807"/>
          <c:y val="9.5224358974358977E-2"/>
          <c:w val="0.19632108486439195"/>
          <c:h val="0.38472895215021197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837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6908969"/>
              </p:ext>
            </p:extLst>
          </p:nvPr>
        </p:nvGraphicFramePr>
        <p:xfrm>
          <a:off x="152400" y="1752600"/>
          <a:ext cx="8915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477000"/>
            <a:ext cx="8321040" cy="289560"/>
          </a:xfrm>
        </p:spPr>
        <p:txBody>
          <a:bodyPr/>
          <a:lstStyle/>
          <a:p>
            <a:pPr>
              <a:spcAft>
                <a:spcPts val="400"/>
              </a:spcAft>
            </a:pP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2015.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5240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2.19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altLang="en-US" sz="2400" dirty="0">
                <a:latin typeface="Calibri" panose="020F0502020204030204" pitchFamily="34" charset="0"/>
              </a:rPr>
              <a:t>Among Small Firms (3–199 Workers) Not Offering </a:t>
            </a:r>
            <a:r>
              <a:rPr lang="en-US" altLang="en-US" sz="2400" dirty="0" smtClean="0">
                <a:latin typeface="Calibri" panose="020F0502020204030204" pitchFamily="34" charset="0"/>
              </a:rPr>
              <a:t>Benefits</a:t>
            </a:r>
            <a:r>
              <a:rPr lang="en-US" altLang="en-US" sz="2400" dirty="0">
                <a:latin typeface="Calibri" panose="020F0502020204030204" pitchFamily="34" charset="0"/>
              </a:rPr>
              <a:t>, </a:t>
            </a:r>
            <a:r>
              <a:rPr lang="en-US" altLang="en-US" sz="2400" dirty="0" smtClean="0">
                <a:latin typeface="Calibri" panose="020F0502020204030204" pitchFamily="34" charset="0"/>
              </a:rPr>
              <a:t>Percentage </a:t>
            </a:r>
            <a:r>
              <a:rPr lang="en-US" altLang="en-US" sz="2400" dirty="0">
                <a:latin typeface="Calibri" panose="020F0502020204030204" pitchFamily="34" charset="0"/>
              </a:rPr>
              <a:t>of </a:t>
            </a:r>
            <a:r>
              <a:rPr lang="en-US" altLang="en-US" sz="2400" dirty="0" smtClean="0">
                <a:latin typeface="Calibri" panose="020F0502020204030204" pitchFamily="34" charset="0"/>
              </a:rPr>
              <a:t>the </a:t>
            </a:r>
            <a:r>
              <a:rPr lang="en-US" altLang="en-US" sz="2400" dirty="0">
                <a:latin typeface="Calibri" panose="020F0502020204030204" pitchFamily="34" charset="0"/>
              </a:rPr>
              <a:t>Firm's Employees </a:t>
            </a:r>
            <a:r>
              <a:rPr lang="en-US" altLang="en-US" sz="2400" dirty="0" smtClean="0">
                <a:latin typeface="Calibri" panose="020F0502020204030204" pitchFamily="34" charset="0"/>
              </a:rPr>
              <a:t>which the Firm </a:t>
            </a:r>
            <a:r>
              <a:rPr lang="en-US" altLang="en-US" sz="2400" dirty="0">
                <a:latin typeface="Calibri" panose="020F0502020204030204" pitchFamily="34" charset="0"/>
              </a:rPr>
              <a:t>Believes </a:t>
            </a:r>
            <a:r>
              <a:rPr lang="en-US" altLang="en-US" sz="2400" dirty="0" smtClean="0">
                <a:latin typeface="Calibri" panose="020F0502020204030204" pitchFamily="34" charset="0"/>
              </a:rPr>
              <a:t>are Covered </a:t>
            </a:r>
            <a:r>
              <a:rPr lang="en-US" altLang="en-US" sz="2400" dirty="0">
                <a:latin typeface="Calibri" panose="020F0502020204030204" pitchFamily="34" charset="0"/>
              </a:rPr>
              <a:t>from Another Source, </a:t>
            </a:r>
            <a:r>
              <a:rPr lang="en-US" altLang="en-US" sz="2400" dirty="0" smtClean="0">
                <a:latin typeface="Calibri" panose="020F0502020204030204" pitchFamily="34" charset="0"/>
              </a:rPr>
              <a:t>2015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752600" y="4724400"/>
            <a:ext cx="5334000" cy="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39639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2.19 Among Small Firms (3–199 Workers) Not Offering Benefits, Percentage of the Firm's Employees which the Firm Believes are Covered from Another Source,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2.19 Among Small Firms (3–199 Workers) Not Offering Benefits, Percentage of the Firm's Employees which the Firm Believes are Covered from Another Source, 2015</dc:title>
  <dc:creator>Michelle Long</dc:creator>
  <cp:lastModifiedBy>Michelle Long</cp:lastModifiedBy>
  <cp:revision>1</cp:revision>
  <dcterms:created xsi:type="dcterms:W3CDTF">2015-09-12T23:04:27Z</dcterms:created>
  <dcterms:modified xsi:type="dcterms:W3CDTF">2015-09-12T23:04:28Z</dcterms:modified>
</cp:coreProperties>
</file>