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842395635953144E-2"/>
          <c:y val="0.10771916010498687"/>
          <c:w val="0.90586053345895867"/>
          <c:h val="0.6009549033643522"/>
        </c:manualLayout>
      </c:layout>
      <c:barChart>
        <c:barDir val="bar"/>
        <c:grouping val="percentStacked"/>
        <c:varyColors val="0"/>
        <c:ser>
          <c:idx val="0"/>
          <c:order val="0"/>
          <c:tx>
            <c:strRef>
              <c:f>Sheet1!$B$1</c:f>
              <c:strCache>
                <c:ptCount val="1"/>
                <c:pt idx="0">
                  <c:v>Greater or equal to $0 and Less than $100</c:v>
                </c:pt>
              </c:strCache>
            </c:strRef>
          </c:tx>
          <c:spPr>
            <a:ln w="12700">
              <a:solidFill>
                <a:srgbClr val="000000"/>
              </a:solidFill>
            </a:ln>
          </c:spPr>
          <c:invertIfNegative val="0"/>
          <c:dLbls>
            <c:txPr>
              <a:bodyPr/>
              <a:lstStyle/>
              <a:p>
                <a:pPr algn="ctr">
                  <a:defRPr lang="en-US" sz="1200" b="0" i="0" u="none" strike="noStrike" kern="1200" baseline="0">
                    <a:solidFill>
                      <a:schemeClr val="bg1"/>
                    </a:solidFill>
                    <a:latin typeface="Calibri" pitchFamily="34" charset="0"/>
                    <a:ea typeface="+mn-ea"/>
                    <a:cs typeface="+mn-cs"/>
                  </a:defRPr>
                </a:pPr>
                <a:endParaRPr lang="en-US"/>
              </a:p>
            </c:txPr>
            <c:showLegendKey val="0"/>
            <c:showVal val="1"/>
            <c:showCatName val="0"/>
            <c:showSerName val="0"/>
            <c:showPercent val="0"/>
            <c:showBubbleSize val="0"/>
            <c:showLeaderLines val="0"/>
          </c:dLbls>
          <c:cat>
            <c:strRef>
              <c:f>Sheet1!$A$2:$A$4</c:f>
              <c:strCache>
                <c:ptCount val="3"/>
                <c:pt idx="0">
                  <c:v>2015</c:v>
                </c:pt>
                <c:pt idx="1">
                  <c:v>2007</c:v>
                </c:pt>
                <c:pt idx="2">
                  <c:v>2005</c:v>
                </c:pt>
              </c:strCache>
            </c:strRef>
          </c:cat>
          <c:val>
            <c:numRef>
              <c:f>Sheet1!$B$2:$B$4</c:f>
              <c:numCache>
                <c:formatCode>0%</c:formatCode>
                <c:ptCount val="3"/>
                <c:pt idx="0">
                  <c:v>0.23</c:v>
                </c:pt>
                <c:pt idx="1">
                  <c:v>0.54</c:v>
                </c:pt>
                <c:pt idx="2">
                  <c:v>0.44</c:v>
                </c:pt>
              </c:numCache>
            </c:numRef>
          </c:val>
        </c:ser>
        <c:ser>
          <c:idx val="1"/>
          <c:order val="1"/>
          <c:tx>
            <c:strRef>
              <c:f>Sheet1!$C$1</c:f>
              <c:strCache>
                <c:ptCount val="1"/>
                <c:pt idx="0">
                  <c:v>Greater or equal to $100 and Less than $200</c:v>
                </c:pt>
              </c:strCache>
            </c:strRef>
          </c:tx>
          <c:spPr>
            <a:solidFill>
              <a:schemeClr val="accent2"/>
            </a:solidFill>
            <a:ln w="12700">
              <a:solidFill>
                <a:srgbClr val="000000"/>
              </a:solidFill>
            </a:ln>
          </c:spPr>
          <c:invertIfNegative val="0"/>
          <c:dLbls>
            <c:txPr>
              <a:bodyPr/>
              <a:lstStyle/>
              <a:p>
                <a:pPr algn="ctr">
                  <a:defRPr lang="en-US" sz="1200" b="0" i="0" u="none" strike="noStrike" kern="1200" baseline="0">
                    <a:solidFill>
                      <a:schemeClr val="bg1"/>
                    </a:solidFill>
                    <a:latin typeface="Calibri" pitchFamily="34" charset="0"/>
                    <a:ea typeface="+mn-ea"/>
                    <a:cs typeface="+mn-cs"/>
                  </a:defRPr>
                </a:pPr>
                <a:endParaRPr lang="en-US"/>
              </a:p>
            </c:txPr>
            <c:showLegendKey val="0"/>
            <c:showVal val="1"/>
            <c:showCatName val="0"/>
            <c:showSerName val="0"/>
            <c:showPercent val="0"/>
            <c:showBubbleSize val="0"/>
            <c:showLeaderLines val="0"/>
          </c:dLbls>
          <c:cat>
            <c:strRef>
              <c:f>Sheet1!$A$2:$A$4</c:f>
              <c:strCache>
                <c:ptCount val="3"/>
                <c:pt idx="0">
                  <c:v>2015</c:v>
                </c:pt>
                <c:pt idx="1">
                  <c:v>2007</c:v>
                </c:pt>
                <c:pt idx="2">
                  <c:v>2005</c:v>
                </c:pt>
              </c:strCache>
            </c:strRef>
          </c:cat>
          <c:val>
            <c:numRef>
              <c:f>Sheet1!$C$2:$C$4</c:f>
              <c:numCache>
                <c:formatCode>0%</c:formatCode>
                <c:ptCount val="3"/>
                <c:pt idx="0">
                  <c:v>0.46</c:v>
                </c:pt>
                <c:pt idx="1">
                  <c:v>0.31</c:v>
                </c:pt>
                <c:pt idx="2">
                  <c:v>0.33</c:v>
                </c:pt>
              </c:numCache>
            </c:numRef>
          </c:val>
        </c:ser>
        <c:ser>
          <c:idx val="2"/>
          <c:order val="2"/>
          <c:tx>
            <c:strRef>
              <c:f>Sheet1!$D$1</c:f>
              <c:strCache>
                <c:ptCount val="1"/>
                <c:pt idx="0">
                  <c:v>Greater or equal to $200 and Less than $300</c:v>
                </c:pt>
              </c:strCache>
            </c:strRef>
          </c:tx>
          <c:spPr>
            <a:solidFill>
              <a:schemeClr val="accent3"/>
            </a:solidFill>
            <a:ln w="12700">
              <a:solidFill>
                <a:srgbClr val="000000"/>
              </a:solidFill>
            </a:ln>
          </c:spPr>
          <c:invertIfNegative val="0"/>
          <c:dLbls>
            <c:txPr>
              <a:bodyPr/>
              <a:lstStyle/>
              <a:p>
                <a:pPr algn="ctr">
                  <a:defRPr lang="en-US" sz="1200" b="0" i="0" u="none" strike="noStrike" kern="1200" baseline="0">
                    <a:solidFill>
                      <a:schemeClr val="bg1"/>
                    </a:solidFill>
                    <a:latin typeface="Calibri" pitchFamily="34" charset="0"/>
                    <a:ea typeface="+mn-ea"/>
                    <a:cs typeface="+mn-cs"/>
                  </a:defRPr>
                </a:pPr>
                <a:endParaRPr lang="en-US"/>
              </a:p>
            </c:txPr>
            <c:showLegendKey val="0"/>
            <c:showVal val="1"/>
            <c:showCatName val="0"/>
            <c:showSerName val="0"/>
            <c:showPercent val="0"/>
            <c:showBubbleSize val="0"/>
            <c:showLeaderLines val="0"/>
          </c:dLbls>
          <c:cat>
            <c:strRef>
              <c:f>Sheet1!$A$2:$A$4</c:f>
              <c:strCache>
                <c:ptCount val="3"/>
                <c:pt idx="0">
                  <c:v>2015</c:v>
                </c:pt>
                <c:pt idx="1">
                  <c:v>2007</c:v>
                </c:pt>
                <c:pt idx="2">
                  <c:v>2005</c:v>
                </c:pt>
              </c:strCache>
            </c:strRef>
          </c:cat>
          <c:val>
            <c:numRef>
              <c:f>Sheet1!$D$2:$D$4</c:f>
              <c:numCache>
                <c:formatCode>0%</c:formatCode>
                <c:ptCount val="3"/>
                <c:pt idx="0">
                  <c:v>0.15</c:v>
                </c:pt>
                <c:pt idx="1">
                  <c:v>0.09</c:v>
                </c:pt>
                <c:pt idx="2">
                  <c:v>0.19</c:v>
                </c:pt>
              </c:numCache>
            </c:numRef>
          </c:val>
        </c:ser>
        <c:ser>
          <c:idx val="3"/>
          <c:order val="3"/>
          <c:tx>
            <c:strRef>
              <c:f>Sheet1!$E$1</c:f>
              <c:strCache>
                <c:ptCount val="1"/>
                <c:pt idx="0">
                  <c:v>Greater or equal to $300 and Less than $400</c:v>
                </c:pt>
              </c:strCache>
            </c:strRef>
          </c:tx>
          <c:spPr>
            <a:ln>
              <a:solidFill>
                <a:schemeClr val="accent1"/>
              </a:solidFill>
            </a:ln>
          </c:spPr>
          <c:invertIfNegative val="0"/>
          <c:dLbls>
            <c:dLbl>
              <c:idx val="2"/>
              <c:layout>
                <c:manualLayout>
                  <c:x val="2.8490028490029537E-3"/>
                  <c:y val="5.7471264367816091E-3"/>
                </c:manualLayout>
              </c:layout>
              <c:showLegendKey val="0"/>
              <c:showVal val="1"/>
              <c:showCatName val="0"/>
              <c:showSerName val="0"/>
              <c:showPercent val="0"/>
              <c:showBubbleSize val="0"/>
            </c:dLbl>
            <c:txPr>
              <a:bodyPr/>
              <a:lstStyle/>
              <a:p>
                <a:pPr>
                  <a:defRPr sz="1200">
                    <a:latin typeface="Calibri" panose="020F0502020204030204" pitchFamily="34" charset="0"/>
                  </a:defRPr>
                </a:pPr>
                <a:endParaRPr lang="en-US"/>
              </a:p>
            </c:txPr>
            <c:showLegendKey val="0"/>
            <c:showVal val="1"/>
            <c:showCatName val="0"/>
            <c:showSerName val="0"/>
            <c:showPercent val="0"/>
            <c:showBubbleSize val="0"/>
            <c:showLeaderLines val="0"/>
          </c:dLbls>
          <c:cat>
            <c:strRef>
              <c:f>Sheet1!$A$2:$A$4</c:f>
              <c:strCache>
                <c:ptCount val="3"/>
                <c:pt idx="0">
                  <c:v>2015</c:v>
                </c:pt>
                <c:pt idx="1">
                  <c:v>2007</c:v>
                </c:pt>
                <c:pt idx="2">
                  <c:v>2005</c:v>
                </c:pt>
              </c:strCache>
            </c:strRef>
          </c:cat>
          <c:val>
            <c:numRef>
              <c:f>Sheet1!$E$2:$E$4</c:f>
              <c:numCache>
                <c:formatCode>0%</c:formatCode>
                <c:ptCount val="3"/>
                <c:pt idx="0">
                  <c:v>0.04</c:v>
                </c:pt>
                <c:pt idx="1">
                  <c:v>0.05</c:v>
                </c:pt>
                <c:pt idx="2">
                  <c:v>0.01</c:v>
                </c:pt>
              </c:numCache>
            </c:numRef>
          </c:val>
        </c:ser>
        <c:ser>
          <c:idx val="4"/>
          <c:order val="4"/>
          <c:tx>
            <c:strRef>
              <c:f>Sheet1!$F$1</c:f>
              <c:strCache>
                <c:ptCount val="1"/>
                <c:pt idx="0">
                  <c:v>Greater or equal to $400</c:v>
                </c:pt>
              </c:strCache>
            </c:strRef>
          </c:tx>
          <c:spPr>
            <a:ln>
              <a:solidFill>
                <a:schemeClr val="accent1"/>
              </a:solidFill>
            </a:ln>
          </c:spPr>
          <c:invertIfNegative val="0"/>
          <c:dLbls>
            <c:dLbl>
              <c:idx val="2"/>
              <c:layout>
                <c:manualLayout>
                  <c:x val="1.1396011396011397E-2"/>
                  <c:y val="5.7471264367816091E-3"/>
                </c:manualLayout>
              </c:layout>
              <c:showLegendKey val="0"/>
              <c:showVal val="1"/>
              <c:showCatName val="0"/>
              <c:showSerName val="0"/>
              <c:showPercent val="0"/>
              <c:showBubbleSize val="0"/>
            </c:dLbl>
            <c:txPr>
              <a:bodyPr/>
              <a:lstStyle/>
              <a:p>
                <a:pPr>
                  <a:defRPr sz="1200">
                    <a:latin typeface="Calibri" panose="020F0502020204030204" pitchFamily="34" charset="0"/>
                  </a:defRPr>
                </a:pPr>
                <a:endParaRPr lang="en-US"/>
              </a:p>
            </c:txPr>
            <c:showLegendKey val="0"/>
            <c:showVal val="1"/>
            <c:showCatName val="0"/>
            <c:showSerName val="0"/>
            <c:showPercent val="0"/>
            <c:showBubbleSize val="0"/>
            <c:showLeaderLines val="0"/>
          </c:dLbls>
          <c:cat>
            <c:strRef>
              <c:f>Sheet1!$A$2:$A$4</c:f>
              <c:strCache>
                <c:ptCount val="3"/>
                <c:pt idx="0">
                  <c:v>2015</c:v>
                </c:pt>
                <c:pt idx="1">
                  <c:v>2007</c:v>
                </c:pt>
                <c:pt idx="2">
                  <c:v>2005</c:v>
                </c:pt>
              </c:strCache>
            </c:strRef>
          </c:cat>
          <c:val>
            <c:numRef>
              <c:f>Sheet1!$F$2:$F$4</c:f>
              <c:numCache>
                <c:formatCode>0%</c:formatCode>
                <c:ptCount val="3"/>
                <c:pt idx="0">
                  <c:v>0.12</c:v>
                </c:pt>
                <c:pt idx="1">
                  <c:v>0.01</c:v>
                </c:pt>
                <c:pt idx="2">
                  <c:v>0.03</c:v>
                </c:pt>
              </c:numCache>
            </c:numRef>
          </c:val>
        </c:ser>
        <c:dLbls>
          <c:showLegendKey val="0"/>
          <c:showVal val="0"/>
          <c:showCatName val="0"/>
          <c:showSerName val="0"/>
          <c:showPercent val="0"/>
          <c:showBubbleSize val="0"/>
        </c:dLbls>
        <c:gapWidth val="50"/>
        <c:overlap val="100"/>
        <c:axId val="44590208"/>
        <c:axId val="44591744"/>
      </c:barChart>
      <c:catAx>
        <c:axId val="44590208"/>
        <c:scaling>
          <c:orientation val="minMax"/>
        </c:scaling>
        <c:delete val="0"/>
        <c:axPos val="l"/>
        <c:numFmt formatCode="General" sourceLinked="1"/>
        <c:majorTickMark val="out"/>
        <c:minorTickMark val="none"/>
        <c:tickLblPos val="nextTo"/>
        <c:txPr>
          <a:bodyPr/>
          <a:lstStyle/>
          <a:p>
            <a:pPr>
              <a:defRPr lang="en-US" sz="1200" b="1" i="0" u="none" strike="noStrike" kern="1200" baseline="0">
                <a:solidFill>
                  <a:srgbClr val="000000"/>
                </a:solidFill>
                <a:latin typeface="Calibri" pitchFamily="34" charset="0"/>
                <a:ea typeface="+mn-ea"/>
                <a:cs typeface="+mn-cs"/>
              </a:defRPr>
            </a:pPr>
            <a:endParaRPr lang="en-US"/>
          </a:p>
        </c:txPr>
        <c:crossAx val="44591744"/>
        <c:crosses val="autoZero"/>
        <c:auto val="1"/>
        <c:lblAlgn val="ctr"/>
        <c:lblOffset val="100"/>
        <c:noMultiLvlLbl val="0"/>
      </c:catAx>
      <c:valAx>
        <c:axId val="44591744"/>
        <c:scaling>
          <c:orientation val="minMax"/>
          <c:max val="1"/>
        </c:scaling>
        <c:delete val="0"/>
        <c:axPos val="b"/>
        <c:numFmt formatCode="0%" sourceLinked="1"/>
        <c:majorTickMark val="out"/>
        <c:minorTickMark val="none"/>
        <c:tickLblPos val="nextTo"/>
        <c:txPr>
          <a:bodyPr/>
          <a:lstStyle/>
          <a:p>
            <a:pPr>
              <a:defRPr sz="1200">
                <a:latin typeface="Calibri" pitchFamily="34" charset="0"/>
              </a:defRPr>
            </a:pPr>
            <a:endParaRPr lang="en-US"/>
          </a:p>
        </c:txPr>
        <c:crossAx val="44590208"/>
        <c:crosses val="autoZero"/>
        <c:crossBetween val="between"/>
      </c:valAx>
    </c:plotArea>
    <c:legend>
      <c:legendPos val="r"/>
      <c:layout>
        <c:manualLayout>
          <c:xMode val="edge"/>
          <c:yMode val="edge"/>
          <c:x val="0.12704073849743142"/>
          <c:y val="0.85314984490575041"/>
          <c:w val="0.75187664041994751"/>
          <c:h val="0.13997375328083989"/>
        </c:manualLayout>
      </c:layout>
      <c:overlay val="0"/>
      <c:txPr>
        <a:bodyPr/>
        <a:lstStyle/>
        <a:p>
          <a:pPr>
            <a:defRPr sz="1200" b="1">
              <a:latin typeface="Calibri" pitchFamily="34" charset="0"/>
            </a:defRPr>
          </a:pPr>
          <a:endParaRPr lang="en-US"/>
        </a:p>
      </c:txPr>
    </c:legend>
    <c:plotVisOnly val="1"/>
    <c:dispBlanksAs val="gap"/>
    <c:showDLblsOverMax val="0"/>
  </c:chart>
  <c:txPr>
    <a:bodyPr/>
    <a:lstStyle/>
    <a:p>
      <a:pPr>
        <a:defRPr sz="11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80583883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
            <p:extLst>
              <p:ext uri="{D42A27DB-BD31-4B8C-83A1-F6EECF244321}">
                <p14:modId xmlns:p14="http://schemas.microsoft.com/office/powerpoint/2010/main" val="2343736350"/>
              </p:ext>
            </p:extLst>
          </p:nvPr>
        </p:nvGraphicFramePr>
        <p:xfrm>
          <a:off x="152400" y="1752600"/>
          <a:ext cx="89154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0" y="6263640"/>
            <a:ext cx="8321040" cy="594360"/>
          </a:xfrm>
        </p:spPr>
        <p:txBody>
          <a:bodyPr/>
          <a:lstStyle/>
          <a:p>
            <a:pPr>
              <a:spcAft>
                <a:spcPts val="400"/>
              </a:spcAft>
            </a:pPr>
            <a:endParaRPr lang="en-US" sz="1100" dirty="0" smtClean="0">
              <a:latin typeface="Calibri" pitchFamily="34" charset="0"/>
            </a:endParaRPr>
          </a:p>
          <a:p>
            <a:pPr>
              <a:spcAft>
                <a:spcPts val="400"/>
              </a:spcAft>
            </a:pPr>
            <a:r>
              <a:rPr lang="en-US" sz="1100" dirty="0" smtClean="0">
                <a:latin typeface="Calibri" pitchFamily="34" charset="0"/>
              </a:rPr>
              <a:t>NOTE:  Respondents were given the opportunity to indicate “Don’t Know.”  In 2005, 17% of firms selected “Don’t </a:t>
            </a:r>
            <a:r>
              <a:rPr lang="en-US" sz="1100" dirty="0">
                <a:latin typeface="Calibri" pitchFamily="34" charset="0"/>
              </a:rPr>
              <a:t>K</a:t>
            </a:r>
            <a:r>
              <a:rPr lang="en-US" sz="1100" dirty="0" smtClean="0">
                <a:latin typeface="Calibri" pitchFamily="34" charset="0"/>
              </a:rPr>
              <a:t>now”; 28% in 2007; and 29% in 2015.</a:t>
            </a:r>
            <a:endParaRPr lang="en-US" sz="1100" dirty="0">
              <a:latin typeface="Calibri" pitchFamily="34" charset="0"/>
            </a:endParaRPr>
          </a:p>
          <a:p>
            <a:pPr>
              <a:spcAft>
                <a:spcPts val="400"/>
              </a:spcAft>
            </a:pPr>
            <a:r>
              <a:rPr lang="en-US" sz="1100" dirty="0" smtClean="0">
                <a:latin typeface="Calibri" pitchFamily="34" charset="0"/>
              </a:rPr>
              <a:t>SOURCE: Kaiser/HRET Survey of Employer-Sponsored Health Benefits, 2005-2015.</a:t>
            </a:r>
          </a:p>
        </p:txBody>
      </p:sp>
      <p:sp>
        <p:nvSpPr>
          <p:cNvPr id="4" name="Title 3"/>
          <p:cNvSpPr>
            <a:spLocks noGrp="1"/>
          </p:cNvSpPr>
          <p:nvPr>
            <p:ph type="title"/>
          </p:nvPr>
        </p:nvSpPr>
        <p:spPr>
          <a:xfrm>
            <a:off x="91440" y="91440"/>
            <a:ext cx="8961120" cy="1432560"/>
          </a:xfrm>
        </p:spPr>
        <p:txBody>
          <a:bodyPr/>
          <a:lstStyle/>
          <a:p>
            <a:r>
              <a:rPr lang="en-US" sz="2400" dirty="0">
                <a:latin typeface="Calibri" pitchFamily="34" charset="0"/>
              </a:rPr>
              <a:t>Exhibit </a:t>
            </a:r>
            <a:r>
              <a:rPr lang="en-US" sz="2400" dirty="0" smtClean="0">
                <a:latin typeface="Calibri" pitchFamily="34" charset="0"/>
              </a:rPr>
              <a:t>2.18</a:t>
            </a:r>
            <a:br>
              <a:rPr lang="en-US" sz="2400" dirty="0" smtClean="0">
                <a:latin typeface="Calibri" pitchFamily="34" charset="0"/>
              </a:rPr>
            </a:br>
            <a:r>
              <a:rPr lang="en-US" altLang="en-US" sz="2400" dirty="0">
                <a:latin typeface="Calibri" panose="020F0502020204030204" pitchFamily="34" charset="0"/>
              </a:rPr>
              <a:t>Among Small Firms (3–199 Workers) Not Offering Benefits, Distribution of Firms by the Amount They Believe They Think Their Employees Could Afford to Pay for </a:t>
            </a:r>
            <a:r>
              <a:rPr lang="en-US" altLang="en-US" sz="2400" dirty="0" smtClean="0">
                <a:latin typeface="Calibri" panose="020F0502020204030204" pitchFamily="34" charset="0"/>
              </a:rPr>
              <a:t>Single Health </a:t>
            </a:r>
            <a:r>
              <a:rPr lang="en-US" altLang="en-US" sz="2400" dirty="0">
                <a:latin typeface="Calibri" panose="020F0502020204030204" pitchFamily="34" charset="0"/>
              </a:rPr>
              <a:t>Insurance </a:t>
            </a:r>
            <a:r>
              <a:rPr lang="en-US" altLang="en-US" sz="2400" dirty="0" smtClean="0">
                <a:latin typeface="Calibri" panose="020F0502020204030204" pitchFamily="34" charset="0"/>
              </a:rPr>
              <a:t>Coverage, </a:t>
            </a:r>
            <a:r>
              <a:rPr lang="en-US" altLang="en-US" sz="2400" dirty="0">
                <a:latin typeface="Calibri" panose="020F0502020204030204" pitchFamily="34" charset="0"/>
              </a:rPr>
              <a:t>2005–</a:t>
            </a:r>
            <a:r>
              <a:rPr lang="en-US" sz="2400" dirty="0" smtClean="0">
                <a:latin typeface="Calibri" pitchFamily="34" charset="0"/>
              </a:rPr>
              <a:t>2015</a:t>
            </a:r>
            <a:endParaRPr lang="en-US" sz="2400" dirty="0">
              <a:latin typeface="Calibri" pitchFamily="34" charset="0"/>
            </a:endParaRPr>
          </a:p>
        </p:txBody>
      </p:sp>
    </p:spTree>
    <p:extLst>
      <p:ext uri="{BB962C8B-B14F-4D97-AF65-F5344CB8AC3E}">
        <p14:creationId xmlns:p14="http://schemas.microsoft.com/office/powerpoint/2010/main" val="1948325343"/>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53</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2.18 Among Small Firms (3–199 Workers) Not Offering Benefits, Distribution of Firms by the Amount They Believe They Think Their Employees Could Afford to Pay for Single Health Insurance Coverage, 2005–2015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2.18 Among Small Firms (3–199 Workers) Not Offering Benefits, Distribution of Firms by the Amount They Believe They Think Their Employees Could Afford to Pay for Single Health Insurance Coverage, 2005–2015</dc:title>
  <dc:creator>Michelle Long</dc:creator>
  <cp:lastModifiedBy>Michelle Long</cp:lastModifiedBy>
  <cp:revision>1</cp:revision>
  <dcterms:created xsi:type="dcterms:W3CDTF">2015-09-12T23:04:28Z</dcterms:created>
  <dcterms:modified xsi:type="dcterms:W3CDTF">2015-09-12T23:04:29Z</dcterms:modified>
</cp:coreProperties>
</file>