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842395635953144E-2"/>
          <c:y val="0.10771916010498687"/>
          <c:w val="0.90586053345895867"/>
          <c:h val="0.600954903364352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Greater or equal to $0 and Less than $100</c:v>
                </c:pt>
              </c:strCache>
            </c:strRef>
          </c:tx>
          <c:spPr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2014</c:v>
                </c:pt>
                <c:pt idx="2">
                  <c:v>2009</c:v>
                </c:pt>
                <c:pt idx="3">
                  <c:v>2007</c:v>
                </c:pt>
                <c:pt idx="4">
                  <c:v>2005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0.35</c:v>
                </c:pt>
                <c:pt idx="1">
                  <c:v>0.39</c:v>
                </c:pt>
                <c:pt idx="2">
                  <c:v>0.43</c:v>
                </c:pt>
                <c:pt idx="3">
                  <c:v>0.21</c:v>
                </c:pt>
                <c:pt idx="4">
                  <c:v>0.28999999999999998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Greater or equal to $100 and Less than $200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2014</c:v>
                </c:pt>
                <c:pt idx="2">
                  <c:v>2009</c:v>
                </c:pt>
                <c:pt idx="3">
                  <c:v>2007</c:v>
                </c:pt>
                <c:pt idx="4">
                  <c:v>2005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0.2</c:v>
                </c:pt>
                <c:pt idx="1">
                  <c:v>0.18</c:v>
                </c:pt>
                <c:pt idx="2">
                  <c:v>0.26</c:v>
                </c:pt>
                <c:pt idx="3">
                  <c:v>0.43</c:v>
                </c:pt>
                <c:pt idx="4">
                  <c:v>0.25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Greater or equal to $200 and Less than $300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2014</c:v>
                </c:pt>
                <c:pt idx="2">
                  <c:v>2009</c:v>
                </c:pt>
                <c:pt idx="3">
                  <c:v>2007</c:v>
                </c:pt>
                <c:pt idx="4">
                  <c:v>2005</c:v>
                </c:pt>
              </c:numCache>
            </c:numRef>
          </c:cat>
          <c:val>
            <c:numRef>
              <c:f>Sheet1!$D$2:$D$6</c:f>
              <c:numCache>
                <c:formatCode>0%</c:formatCode>
                <c:ptCount val="5"/>
                <c:pt idx="0">
                  <c:v>0.18</c:v>
                </c:pt>
                <c:pt idx="1">
                  <c:v>0.24</c:v>
                </c:pt>
                <c:pt idx="2">
                  <c:v>0.16</c:v>
                </c:pt>
                <c:pt idx="3">
                  <c:v>0.26</c:v>
                </c:pt>
                <c:pt idx="4">
                  <c:v>0.31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Greater or equal to $300 and Less than $400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2014</c:v>
                </c:pt>
                <c:pt idx="2">
                  <c:v>2009</c:v>
                </c:pt>
                <c:pt idx="3">
                  <c:v>2007</c:v>
                </c:pt>
                <c:pt idx="4">
                  <c:v>2005</c:v>
                </c:pt>
              </c:numCache>
            </c:numRef>
          </c:cat>
          <c:val>
            <c:numRef>
              <c:f>Sheet1!$E$2:$E$6</c:f>
              <c:numCache>
                <c:formatCode>0%</c:formatCode>
                <c:ptCount val="5"/>
                <c:pt idx="0">
                  <c:v>0.13</c:v>
                </c:pt>
                <c:pt idx="1">
                  <c:v>0.13</c:v>
                </c:pt>
                <c:pt idx="2">
                  <c:v>0.1</c:v>
                </c:pt>
                <c:pt idx="3">
                  <c:v>0.05</c:v>
                </c:pt>
                <c:pt idx="4">
                  <c:v>0.1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Greater or equal to $400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2014</c:v>
                </c:pt>
                <c:pt idx="2">
                  <c:v>2009</c:v>
                </c:pt>
                <c:pt idx="3">
                  <c:v>2007</c:v>
                </c:pt>
                <c:pt idx="4">
                  <c:v>2005</c:v>
                </c:pt>
              </c:numCache>
            </c:numRef>
          </c:cat>
          <c:val>
            <c:numRef>
              <c:f>Sheet1!$F$2:$F$6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0.06</c:v>
                </c:pt>
                <c:pt idx="2">
                  <c:v>0.06</c:v>
                </c:pt>
                <c:pt idx="3">
                  <c:v>0.05</c:v>
                </c:pt>
                <c:pt idx="4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4582016"/>
        <c:axId val="44583552"/>
      </c:barChart>
      <c:catAx>
        <c:axId val="44582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44583552"/>
        <c:crosses val="autoZero"/>
        <c:auto val="1"/>
        <c:lblAlgn val="ctr"/>
        <c:lblOffset val="100"/>
        <c:noMultiLvlLbl val="0"/>
      </c:catAx>
      <c:valAx>
        <c:axId val="44583552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44582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704073849743142"/>
          <c:y val="0.85314984490575041"/>
          <c:w val="0.75187664041994751"/>
          <c:h val="0.13997375328083989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2930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132982"/>
              </p:ext>
            </p:extLst>
          </p:nvPr>
        </p:nvGraphicFramePr>
        <p:xfrm>
          <a:off x="152400" y="1752600"/>
          <a:ext cx="8915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63640"/>
            <a:ext cx="8321040" cy="594360"/>
          </a:xfrm>
        </p:spPr>
        <p:txBody>
          <a:bodyPr/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Respondents were given the opportunity to indicate “Don’t Know.”  In 2005, 24% of firms selected “Don’t </a:t>
            </a:r>
            <a:r>
              <a:rPr lang="en-US" sz="1100" dirty="0">
                <a:latin typeface="Calibri" pitchFamily="34" charset="0"/>
              </a:rPr>
              <a:t>K</a:t>
            </a:r>
            <a:r>
              <a:rPr lang="en-US" sz="1100" dirty="0" smtClean="0">
                <a:latin typeface="Calibri" pitchFamily="34" charset="0"/>
              </a:rPr>
              <a:t>now”; 39% in 2007; 31% in 2009; 33% in 2014; and 37% in 2015.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2005-2015.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4325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2.17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altLang="en-US" sz="2400" dirty="0">
                <a:latin typeface="Calibri" panose="020F0502020204030204" pitchFamily="34" charset="0"/>
              </a:rPr>
              <a:t>Among Small Firms (3-199 Workers) Not Offering Benefits, </a:t>
            </a:r>
            <a:r>
              <a:rPr lang="en-US" altLang="en-US" sz="2400" dirty="0" smtClean="0">
                <a:latin typeface="Calibri" panose="020F0502020204030204" pitchFamily="34" charset="0"/>
              </a:rPr>
              <a:t/>
            </a:r>
            <a:br>
              <a:rPr lang="en-US" altLang="en-US" sz="2400" dirty="0" smtClean="0">
                <a:latin typeface="Calibri" panose="020F0502020204030204" pitchFamily="34" charset="0"/>
              </a:rPr>
            </a:br>
            <a:r>
              <a:rPr lang="en-US" altLang="en-US" sz="2400" dirty="0" smtClean="0">
                <a:latin typeface="Calibri" panose="020F0502020204030204" pitchFamily="34" charset="0"/>
              </a:rPr>
              <a:t>Amount The Firm Believes That It </a:t>
            </a:r>
            <a:r>
              <a:rPr lang="en-US" altLang="en-US" sz="2400" dirty="0">
                <a:latin typeface="Calibri" panose="020F0502020204030204" pitchFamily="34" charset="0"/>
              </a:rPr>
              <a:t>Could Afford to Pay </a:t>
            </a:r>
            <a:r>
              <a:rPr lang="en-US" altLang="en-US" sz="2400" dirty="0" smtClean="0">
                <a:latin typeface="Calibri" panose="020F0502020204030204" pitchFamily="34" charset="0"/>
              </a:rPr>
              <a:t>Monthly for Health Insurance Coverage for an Employee with Single Coverage</a:t>
            </a:r>
            <a:r>
              <a:rPr lang="en-US" sz="2400" dirty="0" smtClean="0">
                <a:latin typeface="Calibri" pitchFamily="34" charset="0"/>
              </a:rPr>
              <a:t>, 2005–2015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7156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2.17 Among Small Firms (3-199 Workers) Not Offering Benefits,  Amount The Firm Believes That It Could Afford to Pay Monthly for Health Insurance Coverage for an Employee with Single Coverage, 2005–2015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2.17 Among Small Firms (3-199 Workers) Not Offering Benefits,  Amount The Firm Believes That It Could Afford to Pay Monthly for Health Insurance Coverage for an Employee with Single Coverage, 2005–2015</dc:title>
  <dc:creator>Michelle Long</dc:creator>
  <cp:lastModifiedBy>Michelle Long</cp:lastModifiedBy>
  <cp:revision>1</cp:revision>
  <dcterms:created xsi:type="dcterms:W3CDTF">2015-09-12T23:04:30Z</dcterms:created>
  <dcterms:modified xsi:type="dcterms:W3CDTF">2015-09-12T23:04:30Z</dcterms:modified>
</cp:coreProperties>
</file>