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842395635953144E-2"/>
          <c:y val="3.589201098441068E-2"/>
          <c:w val="0.83532334077900983"/>
          <c:h val="0.8515701373144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2007</c:v>
                </c:pt>
              </c:strCache>
            </c:strRef>
          </c:tx>
          <c:spPr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</c:v>
                </c:pt>
                <c:pt idx="1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0.18</c:v>
                </c:pt>
                <c:pt idx="1">
                  <c:v>0.33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0.27</c:v>
                </c:pt>
                <c:pt idx="1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0.15</c:v>
                </c:pt>
                <c:pt idx="1">
                  <c:v>0.28999999999999998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15%*</a:t>
                    </a:r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0.16</c:v>
                </c:pt>
                <c:pt idx="1">
                  <c:v>0.15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0.17</c:v>
                </c:pt>
                <c:pt idx="1">
                  <c:v>0.18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2014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Sheet1!$H$2:$H$3</c:f>
              <c:numCache>
                <c:formatCode>0%</c:formatCode>
                <c:ptCount val="2"/>
                <c:pt idx="0">
                  <c:v>0.18</c:v>
                </c:pt>
                <c:pt idx="1">
                  <c:v>0.24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Sheet1!$I$2:$I$3</c:f>
              <c:numCache>
                <c:formatCode>0%</c:formatCode>
                <c:ptCount val="2"/>
                <c:pt idx="0">
                  <c:v>0.25</c:v>
                </c:pt>
                <c:pt idx="1">
                  <c:v>0.27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25"/>
        <c:axId val="39207680"/>
        <c:axId val="39209216"/>
      </c:barChart>
      <c:catAx>
        <c:axId val="392076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39209216"/>
        <c:crosses val="autoZero"/>
        <c:auto val="1"/>
        <c:lblAlgn val="ctr"/>
        <c:lblOffset val="100"/>
        <c:noMultiLvlLbl val="0"/>
      </c:catAx>
      <c:valAx>
        <c:axId val="3920921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39207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749693756745541"/>
          <c:y val="2.2755815601335052E-3"/>
          <c:w val="6.3662033109870855E-2"/>
          <c:h val="0.48475309160524716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2101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8434360"/>
              </p:ext>
            </p:extLst>
          </p:nvPr>
        </p:nvGraphicFramePr>
        <p:xfrm>
          <a:off x="228600" y="1524000"/>
          <a:ext cx="8678862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324600"/>
            <a:ext cx="8321040" cy="4419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from estimate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In 2015, we asked firms that offered health insurance within the past five years why they stopped offering coverage.  Most respondents indicated that “cost” was the primary factor.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2007-2015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43256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2.15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Small Firms (3-199 Workers) Not Offering Health Benefits, Percentage That Report the Following Activities, 2007-2015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96628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2.15 Among Small Firms (3-199 Workers) Not Offering Health Benefits, Percentage That Report the Following Activities, 2007-2015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2.15 Among Small Firms (3-199 Workers) Not Offering Health Benefits, Percentage That Report the Following Activities, 2007-2015</dc:title>
  <dc:creator>Michelle Long</dc:creator>
  <cp:lastModifiedBy>Michelle Long</cp:lastModifiedBy>
  <cp:revision>1</cp:revision>
  <dcterms:created xsi:type="dcterms:W3CDTF">2015-09-12T23:04:31Z</dcterms:created>
  <dcterms:modified xsi:type="dcterms:W3CDTF">2015-09-12T23:14:49Z</dcterms:modified>
</cp:coreProperties>
</file>