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64369595078251"/>
          <c:y val="2.8918827108678276E-2"/>
          <c:w val="0.56631321084864394"/>
          <c:h val="0.9492953804606021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Yes</c:v>
                </c:pt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dLbl>
              <c:idx val="0"/>
              <c:layout>
                <c:manualLayout>
                  <c:x val="7.4074074074074077E-3"/>
                  <c:y val="5.2085383858267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5"/>
              <c:delete val="1"/>
            </c:dLbl>
            <c:dLbl>
              <c:idx val="8"/>
              <c:delete val="1"/>
            </c:dLbl>
            <c:dLbl>
              <c:idx val="11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Sheet1!$A$3:$A$16</c:f>
              <c:strCache>
                <c:ptCount val="14"/>
                <c:pt idx="0">
                  <c:v>All Small Firms</c:v>
                </c:pt>
                <c:pt idx="1">
                  <c:v>All Large Firms</c:v>
                </c:pt>
                <c:pt idx="2">
                  <c:v>4</c:v>
                </c:pt>
                <c:pt idx="3">
                  <c:v>All Small Firms1</c:v>
                </c:pt>
                <c:pt idx="4">
                  <c:v>All Large Firms1</c:v>
                </c:pt>
                <c:pt idx="5">
                  <c:v>8</c:v>
                </c:pt>
                <c:pt idx="6">
                  <c:v>All Small Firms2</c:v>
                </c:pt>
                <c:pt idx="7">
                  <c:v>All Large Firms2</c:v>
                </c:pt>
                <c:pt idx="8">
                  <c:v>12</c:v>
                </c:pt>
                <c:pt idx="9">
                  <c:v>All Small Firms3</c:v>
                </c:pt>
                <c:pt idx="10">
                  <c:v>All Large Firms3</c:v>
                </c:pt>
                <c:pt idx="11">
                  <c:v>16</c:v>
                </c:pt>
                <c:pt idx="12">
                  <c:v>All Small Firms4</c:v>
                </c:pt>
                <c:pt idx="13">
                  <c:v>All Large Firms4</c:v>
                </c:pt>
              </c:strCache>
            </c:strRef>
          </c:cat>
          <c:val>
            <c:numRef>
              <c:f>Sheet1!$B$3:$B$16</c:f>
              <c:numCache>
                <c:formatCode>0%</c:formatCode>
                <c:ptCount val="14"/>
                <c:pt idx="0">
                  <c:v>0.02</c:v>
                </c:pt>
                <c:pt idx="1">
                  <c:v>0</c:v>
                </c:pt>
                <c:pt idx="2">
                  <c:v>0</c:v>
                </c:pt>
                <c:pt idx="3">
                  <c:v>0.98</c:v>
                </c:pt>
                <c:pt idx="4">
                  <c:v>1</c:v>
                </c:pt>
                <c:pt idx="5">
                  <c:v>0</c:v>
                </c:pt>
                <c:pt idx="6">
                  <c:v>0.96</c:v>
                </c:pt>
                <c:pt idx="7">
                  <c:v>1</c:v>
                </c:pt>
                <c:pt idx="8">
                  <c:v>0</c:v>
                </c:pt>
                <c:pt idx="9">
                  <c:v>0.42</c:v>
                </c:pt>
                <c:pt idx="10">
                  <c:v>0.47</c:v>
                </c:pt>
                <c:pt idx="11">
                  <c:v>0</c:v>
                </c:pt>
                <c:pt idx="12">
                  <c:v>0.28000000000000003</c:v>
                </c:pt>
                <c:pt idx="13">
                  <c:v>0.36</c:v>
                </c:pt>
              </c:numCache>
            </c:numRef>
          </c:val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2"/>
              <c:delete val="1"/>
            </c:dLbl>
            <c:dLbl>
              <c:idx val="3"/>
              <c:layout>
                <c:manualLayout>
                  <c:x val="-9.2592592592592587E-3"/>
                  <c:y val="-5.20730807086614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layout>
                <c:manualLayout>
                  <c:x val="-1.8518518518518519E-3"/>
                  <c:y val="-5.2083333333333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11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Sheet1!$A$3:$A$16</c:f>
              <c:strCache>
                <c:ptCount val="14"/>
                <c:pt idx="0">
                  <c:v>All Small Firms</c:v>
                </c:pt>
                <c:pt idx="1">
                  <c:v>All Large Firms</c:v>
                </c:pt>
                <c:pt idx="2">
                  <c:v>4</c:v>
                </c:pt>
                <c:pt idx="3">
                  <c:v>All Small Firms1</c:v>
                </c:pt>
                <c:pt idx="4">
                  <c:v>All Large Firms1</c:v>
                </c:pt>
                <c:pt idx="5">
                  <c:v>8</c:v>
                </c:pt>
                <c:pt idx="6">
                  <c:v>All Small Firms2</c:v>
                </c:pt>
                <c:pt idx="7">
                  <c:v>All Large Firms2</c:v>
                </c:pt>
                <c:pt idx="8">
                  <c:v>12</c:v>
                </c:pt>
                <c:pt idx="9">
                  <c:v>All Small Firms3</c:v>
                </c:pt>
                <c:pt idx="10">
                  <c:v>All Large Firms3</c:v>
                </c:pt>
                <c:pt idx="11">
                  <c:v>16</c:v>
                </c:pt>
                <c:pt idx="12">
                  <c:v>All Small Firms4</c:v>
                </c:pt>
                <c:pt idx="13">
                  <c:v>All Large Firms4</c:v>
                </c:pt>
              </c:strCache>
            </c:strRef>
          </c:cat>
          <c:val>
            <c:numRef>
              <c:f>Sheet1!$C$3:$C$16</c:f>
              <c:numCache>
                <c:formatCode>0%</c:formatCode>
                <c:ptCount val="14"/>
                <c:pt idx="0">
                  <c:v>0.98</c:v>
                </c:pt>
                <c:pt idx="1">
                  <c:v>1</c:v>
                </c:pt>
                <c:pt idx="2">
                  <c:v>0</c:v>
                </c:pt>
                <c:pt idx="3">
                  <c:v>0.02</c:v>
                </c:pt>
                <c:pt idx="4">
                  <c:v>0</c:v>
                </c:pt>
                <c:pt idx="5">
                  <c:v>0</c:v>
                </c:pt>
                <c:pt idx="6">
                  <c:v>0.04</c:v>
                </c:pt>
                <c:pt idx="7">
                  <c:v>0</c:v>
                </c:pt>
                <c:pt idx="8">
                  <c:v>0</c:v>
                </c:pt>
                <c:pt idx="9">
                  <c:v>0.26</c:v>
                </c:pt>
                <c:pt idx="10">
                  <c:v>0.48</c:v>
                </c:pt>
                <c:pt idx="11">
                  <c:v>0</c:v>
                </c:pt>
                <c:pt idx="12">
                  <c:v>0.42</c:v>
                </c:pt>
                <c:pt idx="13">
                  <c:v>0.61</c:v>
                </c:pt>
              </c:numCache>
            </c:numRef>
          </c:val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Not Encountered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11"/>
              <c:delete val="1"/>
            </c:dLbl>
            <c:dLbl>
              <c:idx val="13"/>
              <c:layout>
                <c:manualLayout>
                  <c:x val="7.4074074074074077E-3"/>
                  <c:y val="2.0505249343832022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Sheet1!$A$3:$A$16</c:f>
              <c:strCache>
                <c:ptCount val="14"/>
                <c:pt idx="0">
                  <c:v>All Small Firms</c:v>
                </c:pt>
                <c:pt idx="1">
                  <c:v>All Large Firms</c:v>
                </c:pt>
                <c:pt idx="2">
                  <c:v>4</c:v>
                </c:pt>
                <c:pt idx="3">
                  <c:v>All Small Firms1</c:v>
                </c:pt>
                <c:pt idx="4">
                  <c:v>All Large Firms1</c:v>
                </c:pt>
                <c:pt idx="5">
                  <c:v>8</c:v>
                </c:pt>
                <c:pt idx="6">
                  <c:v>All Small Firms2</c:v>
                </c:pt>
                <c:pt idx="7">
                  <c:v>All Large Firms2</c:v>
                </c:pt>
                <c:pt idx="8">
                  <c:v>12</c:v>
                </c:pt>
                <c:pt idx="9">
                  <c:v>All Small Firms3</c:v>
                </c:pt>
                <c:pt idx="10">
                  <c:v>All Large Firms3</c:v>
                </c:pt>
                <c:pt idx="11">
                  <c:v>16</c:v>
                </c:pt>
                <c:pt idx="12">
                  <c:v>All Small Firms4</c:v>
                </c:pt>
                <c:pt idx="13">
                  <c:v>All Large Firms4</c:v>
                </c:pt>
              </c:strCache>
            </c:strRef>
          </c:cat>
          <c:val>
            <c:numRef>
              <c:f>Sheet1!$D$3:$D$16</c:f>
              <c:numCache>
                <c:formatCode>0%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0.32</c:v>
                </c:pt>
                <c:pt idx="10">
                  <c:v>0.05</c:v>
                </c:pt>
                <c:pt idx="11">
                  <c:v>0</c:v>
                </c:pt>
                <c:pt idx="12">
                  <c:v>0.31</c:v>
                </c:pt>
                <c:pt idx="13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83730816"/>
        <c:axId val="83732352"/>
      </c:barChart>
      <c:catAx>
        <c:axId val="83730816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83732352"/>
        <c:crosses val="autoZero"/>
        <c:auto val="1"/>
        <c:lblAlgn val="ctr"/>
        <c:lblOffset val="100"/>
        <c:noMultiLvlLbl val="0"/>
      </c:catAx>
      <c:valAx>
        <c:axId val="83732352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83730816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85357742782152235"/>
          <c:y val="0.21883263615485565"/>
          <c:w val="0.13320705745115194"/>
          <c:h val="0.21598035597112861"/>
        </c:manualLayout>
      </c:layout>
      <c:overlay val="0"/>
      <c:txPr>
        <a:bodyPr/>
        <a:lstStyle/>
        <a:p>
          <a:pPr>
            <a:defRPr sz="1100">
              <a:latin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5241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8984814"/>
              </p:ext>
            </p:extLst>
          </p:nvPr>
        </p:nvGraphicFramePr>
        <p:xfrm>
          <a:off x="2286000" y="1066800"/>
          <a:ext cx="68580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096000"/>
            <a:ext cx="8534400" cy="68580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“Not encountered” refers to firms where no workers requested domestic partner benefits and there is no </a:t>
            </a:r>
            <a:r>
              <a:rPr lang="en-US" sz="1100" dirty="0">
                <a:latin typeface="Calibri" pitchFamily="34" charset="0"/>
              </a:rPr>
              <a:t>corporate </a:t>
            </a:r>
            <a:r>
              <a:rPr lang="en-US" sz="1100" dirty="0" smtClean="0">
                <a:latin typeface="Calibri" pitchFamily="34" charset="0"/>
              </a:rPr>
              <a:t>policy on coverage for that classification of domestic partners.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Kaiser/HRET Survey of Employer-Sponsored Health Benefits, 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8961120" cy="914400"/>
          </a:xfrm>
        </p:spPr>
        <p:txBody>
          <a:bodyPr/>
          <a:lstStyle/>
          <a:p>
            <a:r>
              <a:rPr lang="en-US" sz="2200" dirty="0" smtClean="0">
                <a:latin typeface="Calibri" pitchFamily="34" charset="0"/>
              </a:rPr>
              <a:t>Exhibit 2.11</a:t>
            </a:r>
            <a:br>
              <a:rPr lang="en-US" sz="2200" dirty="0" smtClean="0">
                <a:latin typeface="Calibri" pitchFamily="34" charset="0"/>
              </a:rPr>
            </a:br>
            <a:r>
              <a:rPr lang="en-US" sz="2200" dirty="0">
                <a:latin typeface="Calibri" pitchFamily="34" charset="0"/>
              </a:rPr>
              <a:t>Among Firms Offering Benefits, </a:t>
            </a:r>
            <a:r>
              <a:rPr lang="en-US" sz="2200" dirty="0" smtClean="0">
                <a:latin typeface="Calibri" pitchFamily="34" charset="0"/>
              </a:rPr>
              <a:t>Percentage </a:t>
            </a:r>
            <a:r>
              <a:rPr lang="en-US" sz="2200" dirty="0">
                <a:latin typeface="Calibri" pitchFamily="34" charset="0"/>
              </a:rPr>
              <a:t>of Firms </a:t>
            </a:r>
            <a:r>
              <a:rPr lang="en-US" sz="2200" dirty="0" smtClean="0">
                <a:latin typeface="Calibri" pitchFamily="34" charset="0"/>
              </a:rPr>
              <a:t>That </a:t>
            </a:r>
            <a:r>
              <a:rPr lang="en-US" sz="2200" dirty="0">
                <a:latin typeface="Calibri" pitchFamily="34" charset="0"/>
              </a:rPr>
              <a:t>Offer Coverage to Spouses, Dependents and Partners, </a:t>
            </a:r>
            <a:r>
              <a:rPr lang="en-US" sz="2200" dirty="0" smtClean="0">
                <a:latin typeface="Calibri" pitchFamily="34" charset="0"/>
              </a:rPr>
              <a:t>2015</a:t>
            </a:r>
            <a:endParaRPr lang="en-US" sz="2200" dirty="0">
              <a:latin typeface="Calibri" pitchFamily="34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732511"/>
              </p:ext>
            </p:extLst>
          </p:nvPr>
        </p:nvGraphicFramePr>
        <p:xfrm>
          <a:off x="228600" y="1202969"/>
          <a:ext cx="3581400" cy="4784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2286000"/>
              </a:tblGrid>
              <a:tr h="39723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Only Offers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Single Coverage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</a:t>
                      </a:r>
                      <a:r>
                        <a:rPr lang="en-US" sz="105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Small Firms (3 to 199 workers)</a:t>
                      </a: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 Large Firms ( 200 or More Workers)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10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Offers Coverage to Spouses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</a:t>
                      </a:r>
                      <a:r>
                        <a:rPr lang="en-US" sz="105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Small Firms (3 to 199 workers)</a:t>
                      </a: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 Large Firms ( 200 or More Workers)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10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Offers Coverage to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Other Dependents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</a:t>
                      </a:r>
                      <a:r>
                        <a:rPr lang="en-US" sz="105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Small Firms (3 to 199 workers)</a:t>
                      </a: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 Large Firms ( 200 or More Workers)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Offers Coverage to Same-Sex Domestic Partners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</a:t>
                      </a:r>
                      <a:r>
                        <a:rPr lang="en-US" sz="105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Small Firms (3 to 199 workers</a:t>
                      </a: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 Large Firms ( 200 or More Workers)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9261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97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Offers Coverage to Opposite-Sex Domestic Partners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</a:t>
                      </a:r>
                      <a:r>
                        <a:rPr lang="en-US" sz="105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Small Firms (3 to 199 workers)</a:t>
                      </a: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5318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 Large Firms ( 200 or More Workers)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20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2.11 Among Firms Offering Benefits, Percentage of Firms That Offer Coverage to Spouses, Dependents and Partners,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2.11 Among Firms Offering Benefits, Percentage of Firms That Offer Coverage to Spouses, Dependents and Partners, 2015</dc:title>
  <dc:creator>Michelle Long</dc:creator>
  <cp:lastModifiedBy>Michelle Long</cp:lastModifiedBy>
  <cp:revision>1</cp:revision>
  <dcterms:created xsi:type="dcterms:W3CDTF">2015-09-12T23:04:32Z</dcterms:created>
  <dcterms:modified xsi:type="dcterms:W3CDTF">2015-09-12T23:04:33Z</dcterms:modified>
</cp:coreProperties>
</file>