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2007*</c:v>
                </c:pt>
                <c:pt idx="9">
                  <c:v>2008</c:v>
                </c:pt>
                <c:pt idx="10">
                  <c:v>2009</c:v>
                </c:pt>
                <c:pt idx="11">
                  <c:v>2010*</c:v>
                </c:pt>
                <c:pt idx="12">
                  <c:v>2011</c:v>
                </c:pt>
                <c:pt idx="13">
                  <c:v>2012*</c:v>
                </c:pt>
                <c:pt idx="14">
                  <c:v>2013</c:v>
                </c:pt>
                <c:pt idx="15">
                  <c:v>2014</c:v>
                </c:pt>
                <c:pt idx="16">
                  <c:v>2015*</c:v>
                </c:pt>
              </c:strCache>
            </c:strRef>
          </c:cat>
          <c:val>
            <c:numRef>
              <c:f>Sheet1!$B$2:$R$2</c:f>
              <c:numCache>
                <c:formatCode>0%</c:formatCode>
                <c:ptCount val="17"/>
                <c:pt idx="0">
                  <c:v>0.04</c:v>
                </c:pt>
                <c:pt idx="1">
                  <c:v>0.03</c:v>
                </c:pt>
                <c:pt idx="2">
                  <c:v>0.04</c:v>
                </c:pt>
                <c:pt idx="3">
                  <c:v>0.03</c:v>
                </c:pt>
                <c:pt idx="4">
                  <c:v>0.02</c:v>
                </c:pt>
                <c:pt idx="5">
                  <c:v>0.03</c:v>
                </c:pt>
                <c:pt idx="6">
                  <c:v>0.03</c:v>
                </c:pt>
                <c:pt idx="7">
                  <c:v>0.03</c:v>
                </c:pt>
                <c:pt idx="8">
                  <c:v>0.02</c:v>
                </c:pt>
                <c:pt idx="9">
                  <c:v>0.03</c:v>
                </c:pt>
                <c:pt idx="10">
                  <c:v>0.03</c:v>
                </c:pt>
                <c:pt idx="11">
                  <c:v>0.01</c:v>
                </c:pt>
                <c:pt idx="12">
                  <c:v>0.04</c:v>
                </c:pt>
                <c:pt idx="13">
                  <c:v>0.02</c:v>
                </c:pt>
                <c:pt idx="14">
                  <c:v>0.03</c:v>
                </c:pt>
                <c:pt idx="15">
                  <c:v>0.05</c:v>
                </c:pt>
                <c:pt idx="16">
                  <c:v>0.03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2007*</c:v>
                </c:pt>
                <c:pt idx="9">
                  <c:v>2008</c:v>
                </c:pt>
                <c:pt idx="10">
                  <c:v>2009</c:v>
                </c:pt>
                <c:pt idx="11">
                  <c:v>2010*</c:v>
                </c:pt>
                <c:pt idx="12">
                  <c:v>2011</c:v>
                </c:pt>
                <c:pt idx="13">
                  <c:v>2012*</c:v>
                </c:pt>
                <c:pt idx="14">
                  <c:v>2013</c:v>
                </c:pt>
                <c:pt idx="15">
                  <c:v>2014</c:v>
                </c:pt>
                <c:pt idx="16">
                  <c:v>2015*</c:v>
                </c:pt>
              </c:strCache>
            </c:strRef>
          </c:cat>
          <c:val>
            <c:numRef>
              <c:f>Sheet1!$B$3:$R$3</c:f>
              <c:numCache>
                <c:formatCode>0%</c:formatCode>
                <c:ptCount val="17"/>
                <c:pt idx="0">
                  <c:v>0.04</c:v>
                </c:pt>
                <c:pt idx="1">
                  <c:v>0.09</c:v>
                </c:pt>
                <c:pt idx="2">
                  <c:v>7.0000000000000007E-2</c:v>
                </c:pt>
                <c:pt idx="3">
                  <c:v>0.06</c:v>
                </c:pt>
                <c:pt idx="4">
                  <c:v>0.09</c:v>
                </c:pt>
                <c:pt idx="5">
                  <c:v>0.08</c:v>
                </c:pt>
                <c:pt idx="6">
                  <c:v>0.05</c:v>
                </c:pt>
                <c:pt idx="7">
                  <c:v>0.06</c:v>
                </c:pt>
                <c:pt idx="8">
                  <c:v>7.0000000000000007E-2</c:v>
                </c:pt>
                <c:pt idx="9">
                  <c:v>0.05</c:v>
                </c:pt>
                <c:pt idx="10">
                  <c:v>0.05</c:v>
                </c:pt>
                <c:pt idx="11">
                  <c:v>0.06</c:v>
                </c:pt>
                <c:pt idx="12">
                  <c:v>0.06</c:v>
                </c:pt>
                <c:pt idx="13">
                  <c:v>0.06</c:v>
                </c:pt>
                <c:pt idx="14">
                  <c:v>0.06</c:v>
                </c:pt>
                <c:pt idx="15">
                  <c:v>0.09</c:v>
                </c:pt>
                <c:pt idx="16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7"/>
        <c:overlap val="-41"/>
        <c:axId val="41654144"/>
        <c:axId val="41655680"/>
      </c:barChart>
      <c:catAx>
        <c:axId val="416541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/>
          <a:lstStyle/>
          <a:p>
            <a:pPr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41655680"/>
        <c:crosses val="autoZero"/>
        <c:auto val="1"/>
        <c:lblAlgn val="ctr"/>
        <c:lblOffset val="100"/>
        <c:tickLblSkip val="1"/>
        <c:noMultiLvlLbl val="0"/>
      </c:catAx>
      <c:valAx>
        <c:axId val="41655680"/>
        <c:scaling>
          <c:orientation val="minMax"/>
          <c:max val="0.2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</a:defRPr>
            </a:pPr>
            <a:endParaRPr lang="en-US"/>
          </a:p>
        </c:txPr>
        <c:crossAx val="416541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5311405882910989"/>
          <c:y val="3.5133376410349276E-2"/>
          <c:w val="0.32594753260378245"/>
          <c:h val="8.7915525148608842E-2"/>
        </c:manualLayout>
      </c:layout>
      <c:overlay val="0"/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5915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573282"/>
              </p:ext>
            </p:extLst>
          </p:nvPr>
        </p:nvGraphicFramePr>
        <p:xfrm>
          <a:off x="0" y="1600200"/>
          <a:ext cx="9144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* Estimate is statistically different between All Small Firms and All Large Firms within year (p&lt;.05</a:t>
            </a:r>
            <a:r>
              <a:rPr lang="en-US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NOTE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: Prior to 2015, each respondent defined </a:t>
            </a:r>
            <a:r>
              <a:rPr lang="en-US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“part-time” 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according to their firm’s policies; starting in 2015, respondents were asked whether employees working fewer than 30 hours per week were eligible for benefits.  </a:t>
            </a:r>
            <a:r>
              <a:rPr lang="en-US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Due to this 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change, no statistical testing was conducted between the </a:t>
            </a:r>
            <a:r>
              <a:rPr lang="en-US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2014 and 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2015 estimates</a:t>
            </a:r>
            <a:r>
              <a:rPr lang="en-US" sz="1100" dirty="0" smtClean="0">
                <a:latin typeface="Calibri" pitchFamily="34" charset="0"/>
                <a:cs typeface="Calibri" panose="020F0502020204030204" pitchFamily="34" charset="0"/>
              </a:rPr>
              <a:t>.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  <a:cs typeface="Calibri" panose="020F0502020204030204" pitchFamily="34" charset="0"/>
              </a:rPr>
              <a:t>SOURCE:  Kaiser/HRET Survey of Employer-Sponsored Health Benefits, 1999-2015.</a:t>
            </a:r>
            <a:endParaRPr lang="en-US" sz="1100" dirty="0">
              <a:latin typeface="Calibri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203960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</a:rPr>
              <a:t>Exhibit 2.10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Among Firms Offering Health Benefits, Percentage That Offer Health Benefits to Temporary Workers, by Firm Size, 1999–2015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0681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89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2.10 Among Firms Offering Health Benefits, Percentage That Offer Health Benefits to Temporary Workers, by Firm Size, 1999–2015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2.10 Among Firms Offering Health Benefits, Percentage That Offer Health Benefits to Temporary Workers, by Firm Size, 1999–2015</dc:title>
  <dc:creator>Michelle Long</dc:creator>
  <cp:lastModifiedBy>Michelle Long</cp:lastModifiedBy>
  <cp:revision>1</cp:revision>
  <dcterms:created xsi:type="dcterms:W3CDTF">2015-09-12T23:04:34Z</dcterms:created>
  <dcterms:modified xsi:type="dcterms:W3CDTF">2015-09-12T23:04:34Z</dcterms:modified>
</cp:coreProperties>
</file>