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16447175253413E-2"/>
          <c:y val="2.8384279475982592E-2"/>
          <c:w val="0.92511483982811327"/>
          <c:h val="0.88209606986899569"/>
        </c:manualLayout>
      </c:layout>
      <c:barChart>
        <c:barDir val="col"/>
        <c:grouping val="clustered"/>
        <c:varyColors val="0"/>
        <c:ser>
          <c:idx val="0"/>
          <c:order val="0"/>
          <c:tx>
            <c:strRef>
              <c:f>Sheet1!$A$2</c:f>
              <c:strCache>
                <c:ptCount val="1"/>
              </c:strCache>
            </c:strRef>
          </c:tx>
          <c:spPr>
            <a:solidFill>
              <a:schemeClr val="accent1"/>
            </a:solidFill>
            <a:ln w="12695">
              <a:solidFill>
                <a:schemeClr val="tx1"/>
              </a:solidFill>
              <a:prstDash val="solid"/>
            </a:ln>
          </c:spPr>
          <c:invertIfNegative val="0"/>
          <c:dLbls>
            <c:dLbl>
              <c:idx val="11"/>
              <c:layout/>
              <c:tx>
                <c:rich>
                  <a:bodyPr/>
                  <a:lstStyle/>
                  <a:p>
                    <a:r>
                      <a:rPr lang="en-US" sz="1200" b="0" i="0" u="none" strike="noStrike" kern="1200" baseline="0">
                        <a:solidFill>
                          <a:srgbClr val="000000"/>
                        </a:solidFill>
                        <a:latin typeface="Calibri" pitchFamily="34" charset="0"/>
                        <a:ea typeface="Arial"/>
                        <a:cs typeface="Arial"/>
                      </a:rPr>
                      <a:t>69%*</a:t>
                    </a:r>
                    <a:endParaRPr lang="en-US" sz="1600" dirty="0"/>
                  </a:p>
                </c:rich>
              </c:tx>
              <c:showLegendKey val="0"/>
              <c:showVal val="1"/>
              <c:showCatName val="0"/>
              <c:showSerName val="0"/>
              <c:showPercent val="0"/>
              <c:showBubbleSize val="0"/>
            </c:dLbl>
            <c:dLbl>
              <c:idx val="12"/>
              <c:layout/>
              <c:tx>
                <c:rich>
                  <a:bodyPr/>
                  <a:lstStyle/>
                  <a:p>
                    <a:r>
                      <a:rPr lang="en-US" sz="1200" b="0" i="0" u="none" strike="noStrike" kern="1200" baseline="0">
                        <a:solidFill>
                          <a:srgbClr val="000000"/>
                        </a:solidFill>
                        <a:latin typeface="Calibri" pitchFamily="34" charset="0"/>
                        <a:ea typeface="Arial"/>
                        <a:cs typeface="Arial"/>
                      </a:rPr>
                      <a:t>60%*</a:t>
                    </a:r>
                    <a:endParaRPr lang="en-US"/>
                  </a:p>
                </c:rich>
              </c:tx>
              <c:showLegendKey val="0"/>
              <c:showVal val="1"/>
              <c:showCatName val="0"/>
              <c:showSerName val="0"/>
              <c:showPercent val="0"/>
              <c:showBubbleSize val="0"/>
            </c:dLbl>
            <c:numFmt formatCode="0%" sourceLinked="0"/>
            <c:spPr>
              <a:noFill/>
              <a:ln w="25390">
                <a:noFill/>
              </a:ln>
            </c:spPr>
            <c:txPr>
              <a:bodyPr/>
              <a:lstStyle/>
              <a:p>
                <a:pPr algn="ctr">
                  <a:defRPr lang="en-US" sz="1200" b="0" i="0" u="none" strike="noStrike" kern="1200" baseline="0">
                    <a:solidFill>
                      <a:srgbClr val="000000"/>
                    </a:solidFill>
                    <a:latin typeface="Calibri" pitchFamily="34" charset="0"/>
                    <a:ea typeface="Arial"/>
                    <a:cs typeface="Arial"/>
                  </a:defRPr>
                </a:pPr>
                <a:endParaRPr lang="en-US"/>
              </a:p>
            </c:txPr>
            <c:showLegendKey val="0"/>
            <c:showVal val="1"/>
            <c:showCatName val="0"/>
            <c:showSerName val="0"/>
            <c:showPercent val="0"/>
            <c:showBubbleSize val="0"/>
            <c:showLeaderLines val="0"/>
          </c:dLbls>
          <c:cat>
            <c:numRef>
              <c:f>Sheet1!$B$1:$R$1</c:f>
              <c:numCache>
                <c:formatCode>General</c:formatCode>
                <c:ptCount val="17"/>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numCache>
            </c:numRef>
          </c:cat>
          <c:val>
            <c:numRef>
              <c:f>Sheet1!$B$2:$R$2</c:f>
              <c:numCache>
                <c:formatCode>0%</c:formatCode>
                <c:ptCount val="17"/>
                <c:pt idx="0">
                  <c:v>0.65583157052651198</c:v>
                </c:pt>
                <c:pt idx="1">
                  <c:v>0.68</c:v>
                </c:pt>
                <c:pt idx="2">
                  <c:v>0.68</c:v>
                </c:pt>
                <c:pt idx="3">
                  <c:v>0.66</c:v>
                </c:pt>
                <c:pt idx="4">
                  <c:v>0.66</c:v>
                </c:pt>
                <c:pt idx="5">
                  <c:v>0.63</c:v>
                </c:pt>
                <c:pt idx="6">
                  <c:v>0.6</c:v>
                </c:pt>
                <c:pt idx="7">
                  <c:v>0.61</c:v>
                </c:pt>
                <c:pt idx="8">
                  <c:v>0.59</c:v>
                </c:pt>
                <c:pt idx="9">
                  <c:v>0.63</c:v>
                </c:pt>
                <c:pt idx="10">
                  <c:v>0.59</c:v>
                </c:pt>
                <c:pt idx="11">
                  <c:v>0.69</c:v>
                </c:pt>
                <c:pt idx="12">
                  <c:v>0.6</c:v>
                </c:pt>
                <c:pt idx="13">
                  <c:v>0.61</c:v>
                </c:pt>
                <c:pt idx="14">
                  <c:v>0.56999999999999995</c:v>
                </c:pt>
                <c:pt idx="15">
                  <c:v>0.55000000000000004</c:v>
                </c:pt>
                <c:pt idx="16">
                  <c:v>0.56999999999999995</c:v>
                </c:pt>
              </c:numCache>
            </c:numRef>
          </c:val>
        </c:ser>
        <c:dLbls>
          <c:showLegendKey val="0"/>
          <c:showVal val="0"/>
          <c:showCatName val="0"/>
          <c:showSerName val="0"/>
          <c:showPercent val="0"/>
          <c:showBubbleSize val="0"/>
        </c:dLbls>
        <c:gapWidth val="51"/>
        <c:overlap val="1"/>
        <c:axId val="66244608"/>
        <c:axId val="66246144"/>
      </c:barChart>
      <c:catAx>
        <c:axId val="66244608"/>
        <c:scaling>
          <c:orientation val="minMax"/>
        </c:scaling>
        <c:delete val="0"/>
        <c:axPos val="b"/>
        <c:numFmt formatCode="General" sourceLinked="1"/>
        <c:majorTickMark val="out"/>
        <c:minorTickMark val="none"/>
        <c:tickLblPos val="nextTo"/>
        <c:spPr>
          <a:ln w="3174">
            <a:solidFill>
              <a:schemeClr val="tx1"/>
            </a:solidFill>
            <a:prstDash val="solid"/>
          </a:ln>
        </c:spPr>
        <c:txPr>
          <a:bodyPr rot="0" vert="horz"/>
          <a:lstStyle/>
          <a:p>
            <a:pPr>
              <a:defRPr sz="1200">
                <a:latin typeface="Calibri" pitchFamily="34" charset="0"/>
              </a:defRPr>
            </a:pPr>
            <a:endParaRPr lang="en-US"/>
          </a:p>
        </c:txPr>
        <c:crossAx val="66246144"/>
        <c:crossesAt val="0"/>
        <c:auto val="1"/>
        <c:lblAlgn val="ctr"/>
        <c:lblOffset val="100"/>
        <c:tickLblSkip val="1"/>
        <c:tickMarkSkip val="1"/>
        <c:noMultiLvlLbl val="0"/>
      </c:catAx>
      <c:valAx>
        <c:axId val="66246144"/>
        <c:scaling>
          <c:orientation val="minMax"/>
          <c:max val="1"/>
          <c:min val="0"/>
        </c:scaling>
        <c:delete val="0"/>
        <c:axPos val="l"/>
        <c:numFmt formatCode="0%" sourceLinked="0"/>
        <c:majorTickMark val="out"/>
        <c:minorTickMark val="none"/>
        <c:tickLblPos val="nextTo"/>
        <c:txPr>
          <a:bodyPr rot="0" vert="horz"/>
          <a:lstStyle/>
          <a:p>
            <a:pPr>
              <a:defRPr sz="1200" b="0">
                <a:latin typeface="Calibri" pitchFamily="34" charset="0"/>
              </a:defRPr>
            </a:pPr>
            <a:endParaRPr lang="en-US"/>
          </a:p>
        </c:txPr>
        <c:crossAx val="66244608"/>
        <c:crosses val="autoZero"/>
        <c:crossBetween val="between"/>
        <c:majorUnit val="0.1"/>
        <c:minorUnit val="5.0000000000000114E-2"/>
      </c:valAx>
      <c:spPr>
        <a:noFill/>
        <a:ln w="25390">
          <a:noFill/>
        </a:ln>
      </c:spPr>
    </c:plotArea>
    <c:plotVisOnly val="1"/>
    <c:dispBlanksAs val="gap"/>
    <c:showDLblsOverMax val="0"/>
  </c:chart>
  <c:spPr>
    <a:noFill/>
    <a:ln>
      <a:noFill/>
    </a:ln>
  </c:spPr>
  <c:txPr>
    <a:bodyPr/>
    <a:lstStyle/>
    <a:p>
      <a:pPr>
        <a:defRPr sz="1100" b="1" i="0" u="none" strike="noStrike" baseline="0">
          <a:solidFill>
            <a:schemeClr val="tx1"/>
          </a:solidFill>
          <a:latin typeface="+mn-lt"/>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4277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3"/>
          <p:cNvGraphicFramePr>
            <a:graphicFrameLocks noGrp="1" noChangeAspect="1"/>
          </p:cNvGraphicFramePr>
          <p:nvPr>
            <p:ph idx="1"/>
            <p:extLst>
              <p:ext uri="{D42A27DB-BD31-4B8C-83A1-F6EECF244321}">
                <p14:modId xmlns:p14="http://schemas.microsoft.com/office/powerpoint/2010/main" val="2551962529"/>
              </p:ext>
            </p:extLst>
          </p:nvPr>
        </p:nvGraphicFramePr>
        <p:xfrm>
          <a:off x="152400" y="990600"/>
          <a:ext cx="8892603" cy="47020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91440" y="5943600"/>
            <a:ext cx="8321040" cy="822960"/>
          </a:xfrm>
        </p:spPr>
        <p:txBody>
          <a:bodyPr/>
          <a:lstStyle/>
          <a:p>
            <a:pPr>
              <a:spcAft>
                <a:spcPts val="400"/>
              </a:spcAft>
            </a:pPr>
            <a:r>
              <a:rPr lang="en-US" sz="1100" dirty="0" smtClean="0">
                <a:latin typeface="Calibri" pitchFamily="34" charset="0"/>
              </a:rPr>
              <a:t>* Estimate is statistically different from estimate for the previous year shown (p&lt;.05). </a:t>
            </a:r>
          </a:p>
          <a:p>
            <a:pPr>
              <a:spcAft>
                <a:spcPts val="400"/>
              </a:spcAft>
            </a:pPr>
            <a:r>
              <a:rPr lang="en-US" sz="1100" dirty="0" smtClean="0">
                <a:latin typeface="Calibri" pitchFamily="34" charset="0"/>
              </a:rPr>
              <a:t>NOTE: As noted in the Survey Design and Methods section, estimates presented in this exhibit are based on the sample of both firms that completed the entire survey and those that answered just one question about whether they offer health benefits.  </a:t>
            </a:r>
          </a:p>
          <a:p>
            <a:pPr>
              <a:spcAft>
                <a:spcPts val="400"/>
              </a:spcAft>
            </a:pPr>
            <a:r>
              <a:rPr lang="en-US" sz="1100" dirty="0" smtClean="0">
                <a:latin typeface="Calibri" pitchFamily="34" charset="0"/>
              </a:rPr>
              <a:t>SOURCE: Kaiser/HRET Survey of Employer-Sponsored Health Benefits, 1999-2015.</a:t>
            </a:r>
            <a:endParaRPr lang="en-US" sz="1100" dirty="0">
              <a:latin typeface="Calibri" pitchFamily="34" charset="0"/>
            </a:endParaRPr>
          </a:p>
        </p:txBody>
      </p:sp>
      <p:sp>
        <p:nvSpPr>
          <p:cNvPr id="4" name="Title 3"/>
          <p:cNvSpPr>
            <a:spLocks noGrp="1"/>
          </p:cNvSpPr>
          <p:nvPr>
            <p:ph type="title"/>
          </p:nvPr>
        </p:nvSpPr>
        <p:spPr>
          <a:xfrm>
            <a:off x="76200" y="76200"/>
            <a:ext cx="8961120" cy="594360"/>
          </a:xfrm>
        </p:spPr>
        <p:txBody>
          <a:bodyPr/>
          <a:lstStyle/>
          <a:p>
            <a:r>
              <a:rPr lang="en-US" sz="2400" dirty="0" smtClean="0">
                <a:latin typeface="Calibri" pitchFamily="34" charset="0"/>
              </a:rPr>
              <a:t>Exhibit 2.1</a:t>
            </a:r>
            <a:br>
              <a:rPr lang="en-US" sz="2400" dirty="0" smtClean="0">
                <a:latin typeface="Calibri" pitchFamily="34" charset="0"/>
              </a:rPr>
            </a:br>
            <a:r>
              <a:rPr lang="en-US" sz="2400" dirty="0" smtClean="0">
                <a:latin typeface="Calibri" pitchFamily="34" charset="0"/>
              </a:rPr>
              <a:t>Percentage of Firms Offering Health Benefits, 1999–2015</a:t>
            </a:r>
            <a:endParaRPr lang="en-US" sz="2400" dirty="0">
              <a:latin typeface="Calibri" pitchFamily="34" charset="0"/>
            </a:endParaRPr>
          </a:p>
        </p:txBody>
      </p:sp>
    </p:spTree>
    <p:extLst>
      <p:ext uri="{BB962C8B-B14F-4D97-AF65-F5344CB8AC3E}">
        <p14:creationId xmlns:p14="http://schemas.microsoft.com/office/powerpoint/2010/main" val="2875905028"/>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78</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2.1 Percentage of Firms Offering Health Benefits, 1999–2015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2.1 Percentage of Firms Offering Health Benefits, 1999–2015</dc:title>
  <dc:creator>Michelle Long</dc:creator>
  <cp:lastModifiedBy>Michelle Long</cp:lastModifiedBy>
  <cp:revision>1</cp:revision>
  <dcterms:created xsi:type="dcterms:W3CDTF">2015-09-12T23:04:39Z</dcterms:created>
  <dcterms:modified xsi:type="dcterms:W3CDTF">2015-09-12T23:04:39Z</dcterms:modified>
</cp:coreProperties>
</file>