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14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1032527184102E-2"/>
          <c:y val="3.9503331314354934E-2"/>
          <c:w val="0.94289674728158968"/>
          <c:h val="0.76893650312941664"/>
        </c:manualLayout>
      </c:layout>
      <c:barChart>
        <c:barDir val="col"/>
        <c:grouping val="clustered"/>
        <c:varyColors val="0"/>
        <c:ser>
          <c:idx val="0"/>
          <c:order val="0"/>
          <c:tx>
            <c:strRef>
              <c:f>Sheet1!$B$1</c:f>
              <c:strCache>
                <c:ptCount val="1"/>
                <c:pt idx="0">
                  <c:v>Column1</c:v>
                </c:pt>
              </c:strCache>
            </c:strRef>
          </c:tx>
          <c:spPr>
            <a:ln>
              <a:solidFill>
                <a:schemeClr val="tx1"/>
              </a:solidFill>
            </a:ln>
          </c:spPr>
          <c:invertIfNegative val="0"/>
          <c:dPt>
            <c:idx val="4"/>
            <c:invertIfNegative val="0"/>
            <c:bubble3D val="0"/>
            <c:spPr>
              <a:solidFill>
                <a:schemeClr val="accent5"/>
              </a:solidFill>
              <a:ln>
                <a:solidFill>
                  <a:schemeClr val="tx1"/>
                </a:solidFill>
              </a:ln>
            </c:spPr>
          </c:dPt>
          <c:dLbls>
            <c:txPr>
              <a:bodyPr/>
              <a:lstStyle/>
              <a:p>
                <a:pPr>
                  <a:defRPr sz="1200" b="0"/>
                </a:pPr>
                <a:endParaRPr lang="en-US"/>
              </a:p>
            </c:txPr>
            <c:showLegendKey val="0"/>
            <c:showVal val="1"/>
            <c:showCatName val="0"/>
            <c:showSerName val="0"/>
            <c:showPercent val="0"/>
            <c:showBubbleSize val="0"/>
            <c:showLeaderLines val="0"/>
          </c:dLbls>
          <c:cat>
            <c:strRef>
              <c:f>Sheet1!$A$2:$A$6</c:f>
              <c:strCache>
                <c:ptCount val="5"/>
                <c:pt idx="0">
                  <c:v>3-9 Workers</c:v>
                </c:pt>
                <c:pt idx="1">
                  <c:v>10-49 Workers</c:v>
                </c:pt>
                <c:pt idx="2">
                  <c:v>50-199 Workers</c:v>
                </c:pt>
                <c:pt idx="3">
                  <c:v>200-499 Workers</c:v>
                </c:pt>
                <c:pt idx="4">
                  <c:v>All Firms 
(3 to 499 Workers)</c:v>
                </c:pt>
              </c:strCache>
            </c:strRef>
          </c:cat>
          <c:val>
            <c:numRef>
              <c:f>Sheet1!$B$2:$B$6</c:f>
              <c:numCache>
                <c:formatCode>0%</c:formatCode>
                <c:ptCount val="5"/>
                <c:pt idx="0">
                  <c:v>0.03</c:v>
                </c:pt>
                <c:pt idx="1">
                  <c:v>0.08</c:v>
                </c:pt>
                <c:pt idx="2">
                  <c:v>0.05</c:v>
                </c:pt>
                <c:pt idx="3">
                  <c:v>0.01</c:v>
                </c:pt>
                <c:pt idx="4">
                  <c:v>0.05</c:v>
                </c:pt>
              </c:numCache>
            </c:numRef>
          </c:val>
        </c:ser>
        <c:dLbls>
          <c:showLegendKey val="0"/>
          <c:showVal val="0"/>
          <c:showCatName val="0"/>
          <c:showSerName val="0"/>
          <c:showPercent val="0"/>
          <c:showBubbleSize val="0"/>
        </c:dLbls>
        <c:gapWidth val="150"/>
        <c:axId val="42670336"/>
        <c:axId val="42676224"/>
      </c:barChart>
      <c:catAx>
        <c:axId val="42670336"/>
        <c:scaling>
          <c:orientation val="minMax"/>
        </c:scaling>
        <c:delete val="0"/>
        <c:axPos val="b"/>
        <c:majorTickMark val="out"/>
        <c:minorTickMark val="none"/>
        <c:tickLblPos val="nextTo"/>
        <c:txPr>
          <a:bodyPr/>
          <a:lstStyle/>
          <a:p>
            <a:pPr>
              <a:defRPr sz="1200" b="1"/>
            </a:pPr>
            <a:endParaRPr lang="en-US"/>
          </a:p>
        </c:txPr>
        <c:crossAx val="42676224"/>
        <c:crosses val="autoZero"/>
        <c:auto val="1"/>
        <c:lblAlgn val="ctr"/>
        <c:lblOffset val="100"/>
        <c:noMultiLvlLbl val="0"/>
      </c:catAx>
      <c:valAx>
        <c:axId val="42676224"/>
        <c:scaling>
          <c:orientation val="minMax"/>
          <c:max val="0.5"/>
        </c:scaling>
        <c:delete val="0"/>
        <c:axPos val="l"/>
        <c:numFmt formatCode="0%" sourceLinked="1"/>
        <c:majorTickMark val="out"/>
        <c:minorTickMark val="none"/>
        <c:tickLblPos val="nextTo"/>
        <c:txPr>
          <a:bodyPr/>
          <a:lstStyle/>
          <a:p>
            <a:pPr>
              <a:defRPr sz="1200"/>
            </a:pPr>
            <a:endParaRPr lang="en-US"/>
          </a:p>
        </c:txPr>
        <c:crossAx val="42670336"/>
        <c:crosses val="autoZero"/>
        <c:crossBetween val="between"/>
        <c:majorUnit val="0.1"/>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07541E-2412-4592-B7F2-BD7A4575FD8B}" type="datetimeFigureOut">
              <a:rPr lang="en-US" smtClean="0"/>
              <a:t>9/16/2015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4FCAC0-DC24-42E0-917D-502D0BAFC68D}" type="slidenum">
              <a:rPr lang="en-US" smtClean="0"/>
              <a:t>‹#›</a:t>
            </a:fld>
            <a:endParaRPr lang="en-US"/>
          </a:p>
        </p:txBody>
      </p:sp>
    </p:spTree>
    <p:extLst>
      <p:ext uri="{BB962C8B-B14F-4D97-AF65-F5344CB8AC3E}">
        <p14:creationId xmlns:p14="http://schemas.microsoft.com/office/powerpoint/2010/main" val="3123479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a:t>
            </a:fld>
            <a:endParaRPr lang="en-US" dirty="0"/>
          </a:p>
        </p:txBody>
      </p:sp>
    </p:spTree>
    <p:extLst>
      <p:ext uri="{BB962C8B-B14F-4D97-AF65-F5344CB8AC3E}">
        <p14:creationId xmlns:p14="http://schemas.microsoft.com/office/powerpoint/2010/main" val="2894935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94070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46037"/>
            <a:ext cx="9144000" cy="1173163"/>
          </a:xfrm>
          <a:noFill/>
          <a:ln/>
        </p:spPr>
        <p:txBody>
          <a:bodyPr/>
          <a:lstStyle/>
          <a:p>
            <a:r>
              <a:rPr lang="en-US" sz="2200" dirty="0">
                <a:latin typeface="+mj-lt"/>
              </a:rPr>
              <a:t>Exhibit </a:t>
            </a:r>
            <a:r>
              <a:rPr lang="en-US" sz="2200" dirty="0" smtClean="0">
                <a:latin typeface="+mj-lt"/>
              </a:rPr>
              <a:t>14.8</a:t>
            </a:r>
            <a:r>
              <a:rPr lang="en-US" sz="2200" dirty="0">
                <a:latin typeface="+mj-lt"/>
              </a:rPr>
              <a:t/>
            </a:r>
            <a:br>
              <a:rPr lang="en-US" sz="2200" dirty="0">
                <a:latin typeface="+mj-lt"/>
              </a:rPr>
            </a:br>
            <a:r>
              <a:rPr lang="en-US" sz="2200" dirty="0" smtClean="0">
                <a:latin typeface="+mj-lt"/>
              </a:rPr>
              <a:t>Among Offering Firms With Fewer Than 500 Employees, </a:t>
            </a:r>
            <a:r>
              <a:rPr lang="en-US" sz="2200" dirty="0">
                <a:latin typeface="+mj-lt"/>
              </a:rPr>
              <a:t>Percentage of Employers who </a:t>
            </a:r>
            <a:r>
              <a:rPr lang="en-US" sz="2200" dirty="0" smtClean="0">
                <a:latin typeface="+mj-lt"/>
              </a:rPr>
              <a:t>Provide Benefits </a:t>
            </a:r>
            <a:r>
              <a:rPr lang="en-US" sz="2200" dirty="0">
                <a:latin typeface="+mj-lt"/>
              </a:rPr>
              <a:t>Through a </a:t>
            </a:r>
            <a:r>
              <a:rPr lang="en-US" sz="2200" dirty="0" smtClean="0">
                <a:latin typeface="+mj-lt"/>
              </a:rPr>
              <a:t>Co-Employment </a:t>
            </a:r>
            <a:r>
              <a:rPr lang="en-US" sz="2200" dirty="0">
                <a:latin typeface="+mj-lt"/>
              </a:rPr>
              <a:t>Arrangement with a Professional Employer </a:t>
            </a:r>
            <a:r>
              <a:rPr lang="en-US" sz="2200" dirty="0" smtClean="0">
                <a:latin typeface="+mj-lt"/>
              </a:rPr>
              <a:t>Organization (</a:t>
            </a:r>
            <a:r>
              <a:rPr lang="en-US" sz="2200" dirty="0">
                <a:latin typeface="+mj-lt"/>
              </a:rPr>
              <a:t>PEO), by Firm Size, 2015</a:t>
            </a:r>
            <a:endParaRPr lang="en-US" sz="2200" b="1" dirty="0">
              <a:latin typeface="+mj-lt"/>
            </a:endParaRPr>
          </a:p>
        </p:txBody>
      </p:sp>
      <p:sp>
        <p:nvSpPr>
          <p:cNvPr id="4099" name="Rectangle 3"/>
          <p:cNvSpPr>
            <a:spLocks noChangeArrowheads="1"/>
          </p:cNvSpPr>
          <p:nvPr/>
        </p:nvSpPr>
        <p:spPr bwMode="auto">
          <a:xfrm>
            <a:off x="68580" y="5791200"/>
            <a:ext cx="8305800" cy="990015"/>
          </a:xfrm>
          <a:prstGeom prst="rect">
            <a:avLst/>
          </a:prstGeom>
          <a:noFill/>
          <a:ln w="9525">
            <a:noFill/>
            <a:miter lim="800000"/>
            <a:headEnd/>
            <a:tailEnd/>
          </a:ln>
          <a:effectLst/>
        </p:spPr>
        <p:txBody>
          <a:bodyPr>
            <a:spAutoFit/>
          </a:bodyPr>
          <a:lstStyle/>
          <a:p>
            <a:pPr>
              <a:spcBef>
                <a:spcPts val="400"/>
              </a:spcBef>
            </a:pPr>
            <a:r>
              <a:rPr lang="en-US" sz="1100" dirty="0" smtClean="0"/>
              <a:t>NOTE: Under a co-employment arrangement such as a PEO, the firm manages the day-to-day responsibilities of employees, but the PEO hires the employees and acts as the employer for insurance, benefits, and other administrative purposes. Six percent of covered workers at firms with fewer than 500 employees are enrolled in plans administered by a PEO. At firms that offer coverage through a PEO, almost all employees who are covered by health benefits are covered by a plan offered by the PEO.</a:t>
            </a:r>
          </a:p>
          <a:p>
            <a:pPr>
              <a:spcBef>
                <a:spcPts val="400"/>
              </a:spcBef>
            </a:pPr>
            <a:r>
              <a:rPr lang="en-US" sz="1100" dirty="0" smtClean="0"/>
              <a:t>SOURCE</a:t>
            </a:r>
            <a:r>
              <a:rPr lang="en-US" sz="1100" dirty="0" smtClean="0">
                <a:latin typeface="+mn-lt"/>
              </a:rPr>
              <a:t>: </a:t>
            </a:r>
            <a:r>
              <a:rPr lang="en-US" sz="1100" dirty="0">
                <a:latin typeface="+mn-lt"/>
              </a:rPr>
              <a:t>Kaiser/HRET Survey of Employer-Sponsored Health Benefits, </a:t>
            </a:r>
            <a:r>
              <a:rPr lang="en-US" sz="1100" dirty="0" smtClean="0">
                <a:latin typeface="+mn-lt"/>
              </a:rPr>
              <a:t>2015. </a:t>
            </a:r>
            <a:endParaRPr lang="en-US" sz="1100" dirty="0">
              <a:latin typeface="+mn-lt"/>
            </a:endParaRPr>
          </a:p>
        </p:txBody>
      </p:sp>
      <p:graphicFrame>
        <p:nvGraphicFramePr>
          <p:cNvPr id="2" name="Chart 1"/>
          <p:cNvGraphicFramePr/>
          <p:nvPr>
            <p:extLst>
              <p:ext uri="{D42A27DB-BD31-4B8C-83A1-F6EECF244321}">
                <p14:modId xmlns:p14="http://schemas.microsoft.com/office/powerpoint/2010/main" val="2586678701"/>
              </p:ext>
            </p:extLst>
          </p:nvPr>
        </p:nvGraphicFramePr>
        <p:xfrm>
          <a:off x="228600" y="1676400"/>
          <a:ext cx="8610600" cy="3962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62642942"/>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104</Words>
  <Application>Microsoft Office PowerPoint</Application>
  <PresentationFormat>On-screen Show (4:3)</PresentationFormat>
  <Paragraphs>4</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Blank</vt:lpstr>
      <vt:lpstr>Exhibit 14.8 Among Offering Firms With Fewer Than 500 Employees, Percentage of Employers who Provide Benefits Through a Co-Employment Arrangement with a Professional Employer Organization (PEO), by Firm Size, 2015</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14.8 Among Offering Firms With Fewer Than 500 Employees, Percentage of Employers who Provide Benefits Through a Co-Employment Arrangement with a Professional Employer Organization (PEO), by Firm Size, 2015</dc:title>
  <dc:creator>Michelle Long</dc:creator>
  <cp:lastModifiedBy>Michelle Long</cp:lastModifiedBy>
  <cp:revision>1</cp:revision>
  <dcterms:created xsi:type="dcterms:W3CDTF">2015-09-16T22:03:44Z</dcterms:created>
  <dcterms:modified xsi:type="dcterms:W3CDTF">2015-09-16T22:03:44Z</dcterms:modified>
</cp:coreProperties>
</file>