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1032527184102E-2"/>
          <c:y val="3.9503331314354934E-2"/>
          <c:w val="0.94289674728158968"/>
          <c:h val="0.768936503129416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51-199 Workers</c:v>
                </c:pt>
                <c:pt idx="1">
                  <c:v>200-999 Workers</c:v>
                </c:pt>
                <c:pt idx="2">
                  <c:v>1,000-4,999 Workers</c:v>
                </c:pt>
                <c:pt idx="3">
                  <c:v>5,000 or More Workers</c:v>
                </c:pt>
                <c:pt idx="4">
                  <c:v>All Large Firms 
(More than 50 Workers)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0.02</c:v>
                </c:pt>
                <c:pt idx="1">
                  <c:v>0.01</c:v>
                </c:pt>
                <c:pt idx="2">
                  <c:v>0.01</c:v>
                </c:pt>
                <c:pt idx="3">
                  <c:v>0.02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563840"/>
        <c:axId val="42577920"/>
      </c:barChart>
      <c:catAx>
        <c:axId val="42563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2577920"/>
        <c:crosses val="autoZero"/>
        <c:auto val="1"/>
        <c:lblAlgn val="ctr"/>
        <c:lblOffset val="100"/>
        <c:noMultiLvlLbl val="0"/>
      </c:catAx>
      <c:valAx>
        <c:axId val="4257792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56384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EC6E4-2954-4095-8F75-294E73BF4B67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E1B20-5806-42E8-AA46-A4E75DDBE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12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7"/>
            <a:ext cx="9144000" cy="1173163"/>
          </a:xfrm>
          <a:noFill/>
          <a:ln/>
        </p:spPr>
        <p:txBody>
          <a:bodyPr/>
          <a:lstStyle/>
          <a:p>
            <a:r>
              <a:rPr lang="en-US" sz="2200" dirty="0">
                <a:latin typeface="+mj-lt"/>
              </a:rPr>
              <a:t>Exhibit </a:t>
            </a:r>
            <a:r>
              <a:rPr lang="en-US" sz="2200" dirty="0" smtClean="0">
                <a:latin typeface="+mj-lt"/>
              </a:rPr>
              <a:t>14.7</a:t>
            </a:r>
            <a:r>
              <a:rPr lang="en-US" sz="2200" dirty="0">
                <a:latin typeface="+mj-lt"/>
              </a:rPr>
              <a:t/>
            </a:r>
            <a:br>
              <a:rPr lang="en-US" sz="2200" dirty="0">
                <a:latin typeface="+mj-lt"/>
              </a:rPr>
            </a:br>
            <a:r>
              <a:rPr lang="en-US" sz="2200" dirty="0" smtClean="0">
                <a:latin typeface="+mj-lt"/>
              </a:rPr>
              <a:t>Among Offering Firms with More Than 50 Employees, Percentage </a:t>
            </a:r>
            <a:r>
              <a:rPr lang="en-US" sz="2200" dirty="0">
                <a:latin typeface="+mj-lt"/>
              </a:rPr>
              <a:t>of Covered </a:t>
            </a:r>
            <a:r>
              <a:rPr lang="en-US" sz="2200" dirty="0" smtClean="0">
                <a:latin typeface="+mj-lt"/>
              </a:rPr>
              <a:t>Workers </a:t>
            </a:r>
            <a:r>
              <a:rPr lang="en-US" sz="2200" dirty="0">
                <a:latin typeface="+mj-lt"/>
              </a:rPr>
              <a:t>Enrolled at a Firm </a:t>
            </a:r>
            <a:r>
              <a:rPr lang="en-US" sz="2200" dirty="0" smtClean="0">
                <a:latin typeface="+mj-lt"/>
              </a:rPr>
              <a:t>That Offers </a:t>
            </a:r>
            <a:r>
              <a:rPr lang="en-US" sz="2200" dirty="0">
                <a:latin typeface="+mj-lt"/>
              </a:rPr>
              <a:t>Benefits Through a Private or Corporate Exchange, by Firm Size, </a:t>
            </a:r>
            <a:r>
              <a:rPr lang="en-US" sz="2200" dirty="0" smtClean="0">
                <a:latin typeface="+mj-lt"/>
              </a:rPr>
              <a:t>2015</a:t>
            </a:r>
            <a:endParaRPr lang="en-US" sz="2200" b="1" dirty="0"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5943600"/>
            <a:ext cx="8305800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/>
              <a:t>NOTE: </a:t>
            </a:r>
            <a:r>
              <a:rPr lang="en-US" sz="1100" dirty="0"/>
              <a:t>A private exchange is one created by a </a:t>
            </a:r>
            <a:r>
              <a:rPr lang="en-US" sz="1100"/>
              <a:t>consulting </a:t>
            </a:r>
            <a:r>
              <a:rPr lang="en-US" sz="1100" smtClean="0"/>
              <a:t>company; </a:t>
            </a:r>
            <a:r>
              <a:rPr lang="en-US" sz="1100" dirty="0"/>
              <a:t>not by </a:t>
            </a:r>
            <a:r>
              <a:rPr lang="en-US" sz="1100" dirty="0" smtClean="0"/>
              <a:t>a </a:t>
            </a:r>
            <a:r>
              <a:rPr lang="en-US" sz="1100" dirty="0"/>
              <a:t>federal or state government. Private exchanges allow employees to choose from several health benefit options offered on the exchange. In 2015, 3% of offering firms with more than 50 employees offered coverage </a:t>
            </a:r>
            <a:r>
              <a:rPr lang="en-US" sz="1100" dirty="0" smtClean="0"/>
              <a:t>through a </a:t>
            </a:r>
            <a:r>
              <a:rPr lang="en-US" sz="1100" dirty="0"/>
              <a:t>private exchange. </a:t>
            </a:r>
            <a:endParaRPr lang="en-US" sz="1100" dirty="0" smtClean="0"/>
          </a:p>
          <a:p>
            <a:pPr>
              <a:spcBef>
                <a:spcPts val="400"/>
              </a:spcBef>
            </a:pPr>
            <a:r>
              <a:rPr lang="en-US" sz="1100" dirty="0" smtClean="0"/>
              <a:t>SOURCE</a:t>
            </a:r>
            <a:r>
              <a:rPr lang="en-US" sz="1100" dirty="0" smtClean="0">
                <a:latin typeface="+mn-lt"/>
              </a:rPr>
              <a:t>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2015.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453778784"/>
              </p:ext>
            </p:extLst>
          </p:nvPr>
        </p:nvGraphicFramePr>
        <p:xfrm>
          <a:off x="228600" y="1676400"/>
          <a:ext cx="8610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668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14.7 Among Offering Firms with More Than 50 Employees, Percentage of Covered Workers Enrolled at a Firm That Offers Benefits Through a Private or Corporate Exchange,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14.7 Among Offering Firms with More Than 50 Employees, Percentage of Covered Workers Enrolled at a Firm That Offers Benefits Through a Private or Corporate Exchange, by Firm Size, 2015</dc:title>
  <dc:creator>Michelle Long</dc:creator>
  <cp:lastModifiedBy>Michelle Long</cp:lastModifiedBy>
  <cp:revision>1</cp:revision>
  <dcterms:created xsi:type="dcterms:W3CDTF">2015-09-16T22:03:46Z</dcterms:created>
  <dcterms:modified xsi:type="dcterms:W3CDTF">2015-09-16T22:03:46Z</dcterms:modified>
</cp:coreProperties>
</file>