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chemeClr val="accent5"/>
              </a:solidFill>
              <a:ln>
                <a:solidFill>
                  <a:schemeClr val="tx1"/>
                </a:solidFill>
              </a:ln>
            </c:spPr>
          </c:dPt>
          <c:dLbls>
            <c:txPr>
              <a:bodyPr/>
              <a:lstStyle/>
              <a:p>
                <a:pPr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Sheet1!$A$2:$A$7</c:f>
              <c:strCache>
                <c:ptCount val="6"/>
                <c:pt idx="0">
                  <c:v>3-49 Workers</c:v>
                </c:pt>
                <c:pt idx="1">
                  <c:v>50-199 Workers</c:v>
                </c:pt>
                <c:pt idx="2">
                  <c:v>200-999 Workers</c:v>
                </c:pt>
                <c:pt idx="3">
                  <c:v>1,000-4,999 Workers</c:v>
                </c:pt>
                <c:pt idx="4">
                  <c:v>5,000 or More Workers*</c:v>
                </c:pt>
                <c:pt idx="5">
                  <c:v>ALL FIRMS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0.17</c:v>
                </c:pt>
                <c:pt idx="1">
                  <c:v>0.22</c:v>
                </c:pt>
                <c:pt idx="2">
                  <c:v>0.22</c:v>
                </c:pt>
                <c:pt idx="3" formatCode="0%&quot;*&quot;">
                  <c:v>0.33</c:v>
                </c:pt>
                <c:pt idx="4" formatCode="0%&quot;*&quot;">
                  <c:v>0.32</c:v>
                </c:pt>
                <c:pt idx="5">
                  <c:v>0.17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2590208"/>
        <c:axId val="42591744"/>
      </c:barChart>
      <c:catAx>
        <c:axId val="4259020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42591744"/>
        <c:crosses val="autoZero"/>
        <c:auto val="1"/>
        <c:lblAlgn val="ctr"/>
        <c:lblOffset val="100"/>
        <c:noMultiLvlLbl val="0"/>
      </c:catAx>
      <c:valAx>
        <c:axId val="42591744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2590208"/>
        <c:crosses val="autoZero"/>
        <c:crossBetween val="between"/>
        <c:majorUnit val="0.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6C6B5F-26ED-4349-BDB4-6DA941AA0550}" type="datetimeFigureOut">
              <a:rPr lang="en-US" smtClean="0"/>
              <a:t>9/16/2015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0F8F55-F4B6-494F-8A9F-923049ED63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18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935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07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6037"/>
            <a:ext cx="9144000" cy="1173163"/>
          </a:xfrm>
          <a:noFill/>
          <a:ln/>
        </p:spPr>
        <p:txBody>
          <a:bodyPr/>
          <a:lstStyle/>
          <a:p>
            <a:r>
              <a:rPr lang="en-US" sz="2200" b="1" dirty="0">
                <a:latin typeface="+mj-lt"/>
              </a:rPr>
              <a:t>Exhibit </a:t>
            </a:r>
            <a:r>
              <a:rPr lang="en-US" sz="2200" b="1" dirty="0" smtClean="0">
                <a:latin typeface="+mj-lt"/>
              </a:rPr>
              <a:t>14.4</a:t>
            </a:r>
            <a:r>
              <a:rPr lang="en-US" sz="2200" b="1" dirty="0">
                <a:latin typeface="+mj-lt"/>
              </a:rPr>
              <a:t/>
            </a:r>
            <a:br>
              <a:rPr lang="en-US" sz="2200" b="1" dirty="0">
                <a:latin typeface="+mj-lt"/>
              </a:rPr>
            </a:br>
            <a:r>
              <a:rPr lang="en-US" sz="2200" dirty="0">
                <a:latin typeface="+mj-lt"/>
              </a:rPr>
              <a:t>Among Firms Offering Health Benefits, Percentage of Firms Whose Largest Plan Includes a High-Performance or Tiered </a:t>
            </a:r>
            <a:r>
              <a:rPr lang="en-US" sz="2200">
                <a:latin typeface="+mj-lt"/>
              </a:rPr>
              <a:t>Provider </a:t>
            </a:r>
            <a:r>
              <a:rPr lang="en-US" sz="2200" smtClean="0">
                <a:latin typeface="+mj-lt"/>
              </a:rPr>
              <a:t>Network by </a:t>
            </a:r>
            <a:r>
              <a:rPr lang="en-US" sz="2200" dirty="0">
                <a:latin typeface="+mj-lt"/>
              </a:rPr>
              <a:t>Firm Size, 2015</a:t>
            </a:r>
            <a:endParaRPr lang="en-US" sz="2200" b="1" dirty="0">
              <a:latin typeface="+mj-lt"/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-8285" y="6016644"/>
            <a:ext cx="8305800" cy="872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400"/>
              </a:spcBef>
            </a:pPr>
            <a:r>
              <a:rPr lang="en-US" sz="1100" dirty="0" smtClean="0">
                <a:latin typeface="+mn-lt"/>
              </a:rPr>
              <a:t>* Estimate </a:t>
            </a:r>
            <a:r>
              <a:rPr lang="en-US" sz="1100" dirty="0">
                <a:latin typeface="+mn-lt"/>
              </a:rPr>
              <a:t>is statistically different within </a:t>
            </a:r>
            <a:r>
              <a:rPr lang="en-US" sz="1100" dirty="0" smtClean="0">
                <a:latin typeface="+mn-lt"/>
              </a:rPr>
              <a:t>size category </a:t>
            </a:r>
            <a:r>
              <a:rPr lang="en-US" sz="1100" dirty="0">
                <a:latin typeface="+mn-lt"/>
              </a:rPr>
              <a:t>from estimate for firms not in the indicated size category (p&lt;.05). </a:t>
            </a:r>
            <a:endParaRPr lang="en-US" sz="1100" dirty="0" smtClean="0">
              <a:latin typeface="+mn-lt"/>
            </a:endParaRPr>
          </a:p>
          <a:p>
            <a:pPr>
              <a:spcBef>
                <a:spcPts val="400"/>
              </a:spcBef>
            </a:pPr>
            <a:r>
              <a:rPr lang="en-US" sz="1100" dirty="0" smtClean="0"/>
              <a:t>NOTE: A high-performance network is one that groups providers within the network based on quality, cost, and/or the efficiency of care they deliver.</a:t>
            </a:r>
            <a:endParaRPr lang="en-US" sz="1100" dirty="0">
              <a:latin typeface="+mn-lt"/>
            </a:endParaRPr>
          </a:p>
          <a:p>
            <a:pPr>
              <a:spcBef>
                <a:spcPts val="400"/>
              </a:spcBef>
            </a:pPr>
            <a:r>
              <a:rPr lang="en-US" sz="1100" dirty="0" smtClean="0">
                <a:latin typeface="+mn-lt"/>
              </a:rPr>
              <a:t>SOURCE: </a:t>
            </a:r>
            <a:r>
              <a:rPr lang="en-US" sz="1100" dirty="0">
                <a:latin typeface="+mn-lt"/>
              </a:rPr>
              <a:t>Kaiser/HRET Survey of Employer-Sponsored Health Benefits, </a:t>
            </a:r>
            <a:r>
              <a:rPr lang="en-US" sz="1100" dirty="0" smtClean="0">
                <a:latin typeface="+mn-lt"/>
              </a:rPr>
              <a:t>2015. </a:t>
            </a:r>
            <a:endParaRPr lang="en-US" sz="1100" dirty="0">
              <a:latin typeface="+mn-lt"/>
            </a:endParaRPr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4108339993"/>
              </p:ext>
            </p:extLst>
          </p:nvPr>
        </p:nvGraphicFramePr>
        <p:xfrm>
          <a:off x="228600" y="1600200"/>
          <a:ext cx="85344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3701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64</Words>
  <Application>Microsoft Office PowerPoint</Application>
  <PresentationFormat>On-screen Show (4:3)</PresentationFormat>
  <Paragraphs>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Exhibit 14.4 Among Firms Offering Health Benefits, Percentage of Firms Whose Largest Plan Includes a High-Performance or Tiered Provider Network by Firm Size,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14.4 Among Firms Offering Health Benefits, Percentage of Firms Whose Largest Plan Includes a High-Performance or Tiered Provider Network by Firm Size, 2015</dc:title>
  <dc:creator>Michelle Long</dc:creator>
  <cp:lastModifiedBy>Michelle Long</cp:lastModifiedBy>
  <cp:revision>1</cp:revision>
  <dcterms:created xsi:type="dcterms:W3CDTF">2015-09-16T22:03:48Z</dcterms:created>
  <dcterms:modified xsi:type="dcterms:W3CDTF">2015-09-16T22:03:48Z</dcterms:modified>
</cp:coreProperties>
</file>