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92005686789152"/>
          <c:y val="1.6514842972214682E-2"/>
          <c:w val="0.61512160979877517"/>
          <c:h val="0.917608106363753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Firms (100 or More FTEs)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Offers a Health Plan that  Meets Minimum Standards for Value and Affordability</c:v>
                </c:pt>
                <c:pt idx="1">
                  <c:v>Offered More Comprehensive Benefits to Some Workers who Previously were only offered a Limited Benefit Plan</c:v>
                </c:pt>
                <c:pt idx="2">
                  <c:v>Extended Eligibility to Groups of Workers not Previously Eligible because of the Employer Shared Responsibility Provisions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0.96</c:v>
                </c:pt>
                <c:pt idx="1">
                  <c:v>0.05</c:v>
                </c:pt>
                <c:pt idx="2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51040"/>
        <c:axId val="33752576"/>
      </c:barChart>
      <c:catAx>
        <c:axId val="337510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anchor="ctr" anchorCtr="0"/>
          <a:lstStyle/>
          <a:p>
            <a:pPr>
              <a:defRPr sz="1200" b="0"/>
            </a:pPr>
            <a:endParaRPr lang="en-US"/>
          </a:p>
        </c:txPr>
        <c:crossAx val="33752576"/>
        <c:crosses val="autoZero"/>
        <c:auto val="1"/>
        <c:lblAlgn val="ctr"/>
        <c:lblOffset val="100"/>
        <c:noMultiLvlLbl val="0"/>
      </c:catAx>
      <c:valAx>
        <c:axId val="33752576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75104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56372-A407-4043-A8EB-C09EF3069503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E13DC-2D25-4E87-BD3B-6B661B68F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35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80160"/>
            <a:ext cx="8976360" cy="448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5pPr>
          </a:lstStyle>
          <a:p>
            <a:pPr lvl="0"/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852160"/>
            <a:ext cx="8979408" cy="73152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000" baseline="0">
                <a:solidFill>
                  <a:srgbClr val="3C3A3B"/>
                </a:solidFill>
                <a:latin typeface="Georgia" pitchFamily="18" charset="0"/>
                <a:cs typeface="Georgia" pitchFamily="18" charset="0"/>
              </a:defRPr>
            </a:lvl1pPr>
          </a:lstStyle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r>
              <a:rPr lang="en-US" dirty="0" smtClean="0"/>
              <a:t>Insert Source/Notes Here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92947"/>
                </a:solidFill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917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solidFill>
            <a:schemeClr val="bg1"/>
          </a:solidFill>
          <a:ln/>
        </p:spPr>
        <p:txBody>
          <a:bodyPr/>
          <a:lstStyle/>
          <a:p>
            <a:r>
              <a:rPr lang="en-US" sz="2200" dirty="0">
                <a:latin typeface="+mj-lt"/>
              </a:rPr>
              <a:t>Exhibit </a:t>
            </a:r>
            <a:r>
              <a:rPr lang="en-US" sz="2200" dirty="0" smtClean="0">
                <a:latin typeface="+mj-lt"/>
              </a:rPr>
              <a:t>14.20</a:t>
            </a:r>
            <a:br>
              <a:rPr lang="en-US" sz="2200" dirty="0" smtClean="0">
                <a:latin typeface="+mj-lt"/>
              </a:rPr>
            </a:br>
            <a:r>
              <a:rPr lang="en-US" sz="2200" dirty="0" smtClean="0">
                <a:latin typeface="+mj-lt"/>
              </a:rPr>
              <a:t>Among </a:t>
            </a:r>
            <a:r>
              <a:rPr lang="en-US" sz="2200" dirty="0">
                <a:latin typeface="+mj-lt"/>
              </a:rPr>
              <a:t>Firms Offering Health Benefits </a:t>
            </a:r>
            <a:r>
              <a:rPr lang="en-US" sz="2200" dirty="0" smtClean="0">
                <a:latin typeface="+mj-lt"/>
              </a:rPr>
              <a:t>with 100 or </a:t>
            </a:r>
            <a:r>
              <a:rPr lang="en-US" sz="2200" dirty="0">
                <a:latin typeface="+mj-lt"/>
              </a:rPr>
              <a:t>More </a:t>
            </a:r>
            <a:r>
              <a:rPr lang="en-US" sz="2200" dirty="0" smtClean="0">
                <a:latin typeface="+mj-lt"/>
              </a:rPr>
              <a:t>Full-Time </a:t>
            </a:r>
            <a:r>
              <a:rPr lang="en-US" sz="2200" dirty="0" err="1" smtClean="0">
                <a:latin typeface="+mj-lt"/>
              </a:rPr>
              <a:t>Equivalents</a:t>
            </a:r>
            <a:r>
              <a:rPr lang="en-US" sz="2400" b="0" baseline="30000" dirty="0" err="1" smtClean="0">
                <a:latin typeface="+mj-lt"/>
                <a:cs typeface="Arial"/>
              </a:rPr>
              <a:t>ǂ</a:t>
            </a:r>
            <a:r>
              <a:rPr lang="en-US" sz="2200" dirty="0" smtClean="0">
                <a:latin typeface="+mj-lt"/>
              </a:rPr>
              <a:t>, Percentage </a:t>
            </a:r>
            <a:r>
              <a:rPr lang="en-US" sz="2200" dirty="0">
                <a:latin typeface="+mj-lt"/>
              </a:rPr>
              <a:t>of Firms </a:t>
            </a:r>
            <a:r>
              <a:rPr lang="en-US" sz="2200" dirty="0" smtClean="0">
                <a:latin typeface="+mj-lt"/>
              </a:rPr>
              <a:t>That Took </a:t>
            </a:r>
            <a:r>
              <a:rPr lang="en-US" sz="2200" dirty="0">
                <a:latin typeface="+mj-lt"/>
              </a:rPr>
              <a:t>Various </a:t>
            </a:r>
            <a:r>
              <a:rPr lang="en-US" sz="2200" dirty="0" smtClean="0">
                <a:latin typeface="+mj-lt"/>
              </a:rPr>
              <a:t>Actions, 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6096000"/>
            <a:ext cx="83058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ǂ</a:t>
            </a:r>
            <a:r>
              <a:rPr lang="en-US" sz="1100" dirty="0" smtClean="0">
                <a:solidFill>
                  <a:srgbClr val="000000"/>
                </a:solidFill>
              </a:rPr>
              <a:t> Responses are among firms </a:t>
            </a:r>
            <a:r>
              <a:rPr lang="en-US" sz="1100" dirty="0">
                <a:solidFill>
                  <a:srgbClr val="000000"/>
                </a:solidFill>
              </a:rPr>
              <a:t>with </a:t>
            </a:r>
            <a:r>
              <a:rPr lang="en-US" sz="1100" dirty="0" smtClean="0">
                <a:solidFill>
                  <a:srgbClr val="000000"/>
                </a:solidFill>
              </a:rPr>
              <a:t>100 </a:t>
            </a:r>
            <a:r>
              <a:rPr lang="en-US" sz="1100" dirty="0">
                <a:solidFill>
                  <a:srgbClr val="000000"/>
                </a:solidFill>
              </a:rPr>
              <a:t>or more full-time </a:t>
            </a:r>
            <a:r>
              <a:rPr lang="en-US" sz="1100" dirty="0" smtClean="0">
                <a:solidFill>
                  <a:srgbClr val="000000"/>
                </a:solidFill>
              </a:rPr>
              <a:t>equivalents.  </a:t>
            </a:r>
            <a:r>
              <a:rPr lang="en-US" sz="1100" dirty="0">
                <a:solidFill>
                  <a:srgbClr val="000000"/>
                </a:solidFill>
              </a:rPr>
              <a:t>A significant number of </a:t>
            </a:r>
            <a:r>
              <a:rPr lang="en-US" sz="1100" dirty="0" smtClean="0">
                <a:solidFill>
                  <a:srgbClr val="000000"/>
                </a:solidFill>
              </a:rPr>
              <a:t>employers (mostly </a:t>
            </a:r>
            <a:r>
              <a:rPr lang="en-US" sz="1100" dirty="0">
                <a:solidFill>
                  <a:srgbClr val="000000"/>
                </a:solidFill>
              </a:rPr>
              <a:t>large </a:t>
            </a:r>
            <a:r>
              <a:rPr lang="en-US" sz="1100" dirty="0" smtClean="0">
                <a:solidFill>
                  <a:srgbClr val="000000"/>
                </a:solidFill>
              </a:rPr>
              <a:t>employers) </a:t>
            </a:r>
            <a:r>
              <a:rPr lang="en-US" sz="1100" dirty="0">
                <a:solidFill>
                  <a:srgbClr val="000000"/>
                </a:solidFill>
              </a:rPr>
              <a:t>did not know how many FTEs they employed. </a:t>
            </a:r>
            <a:r>
              <a:rPr lang="en-US" sz="1100" dirty="0" smtClean="0">
                <a:solidFill>
                  <a:srgbClr val="000000"/>
                </a:solidFill>
              </a:rPr>
              <a:t>In </a:t>
            </a:r>
            <a:r>
              <a:rPr lang="en-US" sz="1100" dirty="0">
                <a:solidFill>
                  <a:srgbClr val="000000"/>
                </a:solidFill>
              </a:rPr>
              <a:t>these cases, </a:t>
            </a:r>
            <a:r>
              <a:rPr lang="en-US" sz="1100" dirty="0" smtClean="0">
                <a:solidFill>
                  <a:srgbClr val="000000"/>
                </a:solidFill>
              </a:rPr>
              <a:t>the responses for firms </a:t>
            </a:r>
            <a:r>
              <a:rPr lang="en-US" sz="1100" dirty="0">
                <a:solidFill>
                  <a:srgbClr val="000000"/>
                </a:solidFill>
              </a:rPr>
              <a:t>with </a:t>
            </a:r>
            <a:r>
              <a:rPr lang="en-US" sz="1100" dirty="0" smtClean="0">
                <a:solidFill>
                  <a:srgbClr val="000000"/>
                </a:solidFill>
              </a:rPr>
              <a:t>100 </a:t>
            </a:r>
            <a:r>
              <a:rPr lang="en-US" sz="1100" dirty="0">
                <a:solidFill>
                  <a:srgbClr val="000000"/>
                </a:solidFill>
              </a:rPr>
              <a:t>or more </a:t>
            </a:r>
            <a:r>
              <a:rPr lang="en-US" sz="1100" dirty="0" smtClean="0">
                <a:solidFill>
                  <a:srgbClr val="000000"/>
                </a:solidFill>
              </a:rPr>
              <a:t>workers are included.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2015. </a:t>
            </a:r>
            <a:endParaRPr lang="en-US" sz="1100" dirty="0">
              <a:solidFill>
                <a:srgbClr val="000000"/>
              </a:solidFill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392234490"/>
              </p:ext>
            </p:extLst>
          </p:nvPr>
        </p:nvGraphicFramePr>
        <p:xfrm>
          <a:off x="68580" y="1295400"/>
          <a:ext cx="899922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62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14.20 Among Firms Offering Health Benefits with 100 or More Full-Time Equivalentsǂ, Percentage of Firms That Took Various Actions,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14.20 Among Firms Offering Health Benefits with 100 or More Full-Time Equivalentsǂ, Percentage of Firms That Took Various Actions, 2015</dc:title>
  <dc:creator>Michelle Long</dc:creator>
  <cp:lastModifiedBy>Michelle Long</cp:lastModifiedBy>
  <cp:revision>1</cp:revision>
  <dcterms:created xsi:type="dcterms:W3CDTF">2015-09-16T22:03:38Z</dcterms:created>
  <dcterms:modified xsi:type="dcterms:W3CDTF">2015-09-16T22:03:39Z</dcterms:modified>
</cp:coreProperties>
</file>