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solidFill>
                  <a:schemeClr val="tx1"/>
                </a:solidFill>
              </a:ln>
            </c:spPr>
          </c:dPt>
          <c:dLbls>
            <c:txPr>
              <a:bodyPr/>
              <a:lstStyle/>
              <a:p>
                <a:pPr>
                  <a:defRPr sz="12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3-199 Workers</c:v>
                </c:pt>
                <c:pt idx="1">
                  <c:v>200-999 Workers</c:v>
                </c:pt>
                <c:pt idx="2">
                  <c:v>1,000-4,999 Workers</c:v>
                </c:pt>
                <c:pt idx="3">
                  <c:v>5,000 or More Workers</c:v>
                </c:pt>
                <c:pt idx="4">
                  <c:v>ALL FIRMS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0.24</c:v>
                </c:pt>
                <c:pt idx="1">
                  <c:v>0.27</c:v>
                </c:pt>
                <c:pt idx="2">
                  <c:v>0.22</c:v>
                </c:pt>
                <c:pt idx="3">
                  <c:v>0.22</c:v>
                </c:pt>
                <c:pt idx="4">
                  <c:v>0.24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135680"/>
        <c:axId val="42545920"/>
      </c:barChart>
      <c:catAx>
        <c:axId val="4013568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42545920"/>
        <c:crosses val="autoZero"/>
        <c:auto val="1"/>
        <c:lblAlgn val="ctr"/>
        <c:lblOffset val="100"/>
        <c:noMultiLvlLbl val="0"/>
      </c:catAx>
      <c:valAx>
        <c:axId val="42545920"/>
        <c:scaling>
          <c:orientation val="minMax"/>
          <c:max val="1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0135680"/>
        <c:crosses val="autoZero"/>
        <c:crossBetween val="between"/>
        <c:majorUnit val="0.2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F04D7E-08F1-4A5A-84B8-011DE4ACD85C}" type="datetimeFigureOut">
              <a:rPr lang="en-US" smtClean="0"/>
              <a:t>9/16/2015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7FB999-2ED7-4DCF-BD83-3CA2B8C48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110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935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07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6037"/>
            <a:ext cx="9144000" cy="1173163"/>
          </a:xfrm>
          <a:noFill/>
          <a:ln/>
        </p:spPr>
        <p:txBody>
          <a:bodyPr/>
          <a:lstStyle/>
          <a:p>
            <a:r>
              <a:rPr lang="en-US" sz="2200" dirty="0">
                <a:latin typeface="+mj-lt"/>
              </a:rPr>
              <a:t>Exhibit </a:t>
            </a:r>
            <a:r>
              <a:rPr lang="en-US" sz="2200" dirty="0" smtClean="0">
                <a:latin typeface="+mj-lt"/>
              </a:rPr>
              <a:t>14.2</a:t>
            </a:r>
            <a:r>
              <a:rPr lang="en-US" sz="2200" dirty="0">
                <a:latin typeface="+mj-lt"/>
              </a:rPr>
              <a:t/>
            </a:r>
            <a:br>
              <a:rPr lang="en-US" sz="2200" dirty="0">
                <a:latin typeface="+mj-lt"/>
              </a:rPr>
            </a:br>
            <a:r>
              <a:rPr lang="en-US" sz="2200" dirty="0">
                <a:latin typeface="+mj-lt"/>
              </a:rPr>
              <a:t>Among Firms Offering Health Benefits That Shopped for a New Plan or Insurance Carrier, Percentage </a:t>
            </a:r>
            <a:r>
              <a:rPr lang="en-US" sz="2200" dirty="0" smtClean="0">
                <a:latin typeface="+mj-lt"/>
              </a:rPr>
              <a:t>That </a:t>
            </a:r>
            <a:r>
              <a:rPr lang="en-US" sz="2200" dirty="0">
                <a:latin typeface="+mj-lt"/>
              </a:rPr>
              <a:t>They Changed Insurance </a:t>
            </a:r>
            <a:r>
              <a:rPr lang="en-US" sz="2200" dirty="0" smtClean="0">
                <a:latin typeface="+mj-lt"/>
              </a:rPr>
              <a:t>Carriers in the Past Year, </a:t>
            </a:r>
            <a:r>
              <a:rPr lang="en-US" sz="2200" dirty="0">
                <a:latin typeface="+mj-lt"/>
              </a:rPr>
              <a:t>by Firm Size, </a:t>
            </a:r>
            <a:r>
              <a:rPr lang="en-US" sz="2200" dirty="0" smtClean="0">
                <a:latin typeface="+mj-lt"/>
              </a:rPr>
              <a:t>2015</a:t>
            </a:r>
            <a:endParaRPr lang="en-US" sz="2200" b="1" dirty="0">
              <a:latin typeface="+mj-lt"/>
            </a:endParaRP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-5316" y="6324600"/>
            <a:ext cx="8305800" cy="482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400"/>
              </a:spcBef>
            </a:pPr>
            <a:r>
              <a:rPr lang="en-US" sz="1100" dirty="0" smtClean="0"/>
              <a:t>NOTE: </a:t>
            </a:r>
            <a:r>
              <a:rPr lang="en-US" sz="1100" dirty="0" smtClean="0">
                <a:latin typeface="+mn-lt"/>
              </a:rPr>
              <a:t>Testing found no statistical difference between size categories  </a:t>
            </a:r>
            <a:r>
              <a:rPr lang="en-US" sz="1100" dirty="0">
                <a:latin typeface="+mn-lt"/>
              </a:rPr>
              <a:t>(p&lt;.05). </a:t>
            </a:r>
          </a:p>
          <a:p>
            <a:pPr>
              <a:spcBef>
                <a:spcPts val="400"/>
              </a:spcBef>
            </a:pPr>
            <a:r>
              <a:rPr lang="en-US" sz="1100" dirty="0" smtClean="0">
                <a:latin typeface="+mn-lt"/>
              </a:rPr>
              <a:t>SOURCE: </a:t>
            </a:r>
            <a:r>
              <a:rPr lang="en-US" sz="1100" dirty="0">
                <a:latin typeface="+mn-lt"/>
              </a:rPr>
              <a:t>Kaiser/HRET Survey of Employer-Sponsored Health Benefits, </a:t>
            </a:r>
            <a:r>
              <a:rPr lang="en-US" sz="1100" dirty="0" smtClean="0">
                <a:latin typeface="+mn-lt"/>
              </a:rPr>
              <a:t>2015. </a:t>
            </a:r>
            <a:endParaRPr lang="en-US" sz="1100" dirty="0">
              <a:latin typeface="+mn-lt"/>
            </a:endParaRPr>
          </a:p>
        </p:txBody>
      </p:sp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512939392"/>
              </p:ext>
            </p:extLst>
          </p:nvPr>
        </p:nvGraphicFramePr>
        <p:xfrm>
          <a:off x="228600" y="1600200"/>
          <a:ext cx="853440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92896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29</Words>
  <Application>Microsoft Office PowerPoint</Application>
  <PresentationFormat>On-screen Show (4:3)</PresentationFormat>
  <Paragraphs>4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Exhibit 14.2 Among Firms Offering Health Benefits That Shopped for a New Plan or Insurance Carrier, Percentage That They Changed Insurance Carriers in the Past Year, by Firm Size, 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14.2 Among Firms Offering Health Benefits That Shopped for a New Plan or Insurance Carrier, Percentage That They Changed Insurance Carriers in the Past Year, by Firm Size, 2015</dc:title>
  <dc:creator>Michelle Long</dc:creator>
  <cp:lastModifiedBy>Michelle Long</cp:lastModifiedBy>
  <cp:revision>1</cp:revision>
  <dcterms:created xsi:type="dcterms:W3CDTF">2015-09-16T22:03:49Z</dcterms:created>
  <dcterms:modified xsi:type="dcterms:W3CDTF">2015-09-16T22:03:49Z</dcterms:modified>
</cp:coreProperties>
</file>