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792005686789152"/>
          <c:y val="1.6514842972214682E-2"/>
          <c:w val="0.61512160979877517"/>
          <c:h val="0.917608106363753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All Firms (50 or More FTEs)ǂ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Changed some job classifications from 
full time to part time so employees 
would NOT be eligible</c:v>
                </c:pt>
                <c:pt idx="1">
                  <c:v>Changed some job classifications 
from part time to full time so that 
employees would be eligible</c:v>
                </c:pt>
                <c:pt idx="2">
                  <c:v>Reduced the number of full time employees 
the firm intended to hire because of the cost 
of providing health benefits</c:v>
                </c:pt>
                <c:pt idx="3">
                  <c:v>Increased the waiting period before 
new employees are eligible for health benefits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0.04</c:v>
                </c:pt>
                <c:pt idx="1">
                  <c:v>0.1</c:v>
                </c:pt>
                <c:pt idx="2">
                  <c:v>0.04</c:v>
                </c:pt>
                <c:pt idx="3">
                  <c:v>0.02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All Large Firms (200 or more Workers)ǂ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Changed some job classifications from 
full time to part time so employees 
would NOT be eligible</c:v>
                </c:pt>
                <c:pt idx="1">
                  <c:v>Changed some job classifications 
from part time to full time so that 
employees would be eligible</c:v>
                </c:pt>
                <c:pt idx="2">
                  <c:v>Reduced the number of full time employees 
the firm intended to hire because of the cost 
of providing health benefits</c:v>
                </c:pt>
                <c:pt idx="3">
                  <c:v>Increased the waiting period before 
new employees are eligible for health benefits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0.03</c:v>
                </c:pt>
                <c:pt idx="1">
                  <c:v>0.13</c:v>
                </c:pt>
                <c:pt idx="2">
                  <c:v>0.05</c:v>
                </c:pt>
                <c:pt idx="3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719296"/>
        <c:axId val="43729280"/>
      </c:barChart>
      <c:catAx>
        <c:axId val="4371929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43729280"/>
        <c:crosses val="autoZero"/>
        <c:auto val="1"/>
        <c:lblAlgn val="ctr"/>
        <c:lblOffset val="100"/>
        <c:noMultiLvlLbl val="0"/>
      </c:catAx>
      <c:valAx>
        <c:axId val="43729280"/>
        <c:scaling>
          <c:orientation val="minMax"/>
          <c:max val="1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719296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66864683828153992"/>
          <c:y val="4.78045264833699E-2"/>
          <c:w val="0.31328492913830308"/>
          <c:h val="0.13252334236908911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24FAB-183D-4028-9E51-6A130BD230D3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D2FAC5-DF6C-489E-BED8-FEB3483F5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71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935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7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80160"/>
            <a:ext cx="8976360" cy="44805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5pPr>
          </a:lstStyle>
          <a:p>
            <a:pPr lvl="0"/>
            <a:endParaRPr lang="en-US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5852160"/>
            <a:ext cx="8979408" cy="73152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000" baseline="0">
                <a:solidFill>
                  <a:srgbClr val="3C3A3B"/>
                </a:solidFill>
                <a:latin typeface="Georgia" pitchFamily="18" charset="0"/>
                <a:cs typeface="Georgia" pitchFamily="18" charset="0"/>
              </a:defRPr>
            </a:lvl1pPr>
          </a:lstStyle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r>
              <a:rPr lang="en-US" dirty="0" smtClean="0"/>
              <a:t>Insert Source/Notes Here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92947"/>
                </a:solidFill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917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6037"/>
            <a:ext cx="9144000" cy="1173163"/>
          </a:xfrm>
          <a:solidFill>
            <a:schemeClr val="bg1"/>
          </a:solidFill>
          <a:ln/>
        </p:spPr>
        <p:txBody>
          <a:bodyPr/>
          <a:lstStyle/>
          <a:p>
            <a:r>
              <a:rPr lang="en-US" sz="2200" dirty="0">
                <a:latin typeface="+mj-lt"/>
              </a:rPr>
              <a:t>Exhibit </a:t>
            </a:r>
            <a:r>
              <a:rPr lang="en-US" sz="2200" dirty="0" smtClean="0">
                <a:latin typeface="+mj-lt"/>
              </a:rPr>
              <a:t>14.19 </a:t>
            </a:r>
            <a:br>
              <a:rPr lang="en-US" sz="2200" dirty="0" smtClean="0">
                <a:latin typeface="+mj-lt"/>
              </a:rPr>
            </a:br>
            <a:r>
              <a:rPr lang="en-US" sz="2200" dirty="0" smtClean="0">
                <a:latin typeface="+mj-lt"/>
              </a:rPr>
              <a:t>Among </a:t>
            </a:r>
            <a:r>
              <a:rPr lang="en-US" sz="2200" dirty="0">
                <a:latin typeface="+mj-lt"/>
              </a:rPr>
              <a:t>Firms Offering Health Benefits </a:t>
            </a:r>
            <a:r>
              <a:rPr lang="en-US" sz="2200" dirty="0" smtClean="0">
                <a:latin typeface="+mj-lt"/>
              </a:rPr>
              <a:t>with </a:t>
            </a:r>
            <a:r>
              <a:rPr lang="en-US" sz="2200" dirty="0">
                <a:latin typeface="+mj-lt"/>
              </a:rPr>
              <a:t>50 or More </a:t>
            </a:r>
            <a:r>
              <a:rPr lang="en-US" sz="2200" dirty="0" smtClean="0">
                <a:latin typeface="+mj-lt"/>
              </a:rPr>
              <a:t>Full-Time </a:t>
            </a:r>
            <a:r>
              <a:rPr lang="en-US" sz="2200" dirty="0" err="1" smtClean="0">
                <a:latin typeface="+mj-lt"/>
              </a:rPr>
              <a:t>Equivalents</a:t>
            </a:r>
            <a:r>
              <a:rPr lang="en-US" sz="2000" b="0" baseline="30000" dirty="0" err="1" smtClean="0">
                <a:latin typeface="+mj-lt"/>
                <a:cs typeface="Arial"/>
              </a:rPr>
              <a:t>ǂ</a:t>
            </a:r>
            <a:r>
              <a:rPr lang="en-US" sz="2200" dirty="0" smtClean="0">
                <a:latin typeface="+mj-lt"/>
              </a:rPr>
              <a:t>, Percentage </a:t>
            </a:r>
            <a:r>
              <a:rPr lang="en-US" sz="2200" dirty="0">
                <a:latin typeface="+mj-lt"/>
              </a:rPr>
              <a:t>of Firms </a:t>
            </a:r>
            <a:r>
              <a:rPr lang="en-US" sz="2200" dirty="0" smtClean="0">
                <a:latin typeface="+mj-lt"/>
              </a:rPr>
              <a:t>That Took </a:t>
            </a:r>
            <a:r>
              <a:rPr lang="en-US" sz="2200" dirty="0">
                <a:latin typeface="+mj-lt"/>
              </a:rPr>
              <a:t>Various </a:t>
            </a:r>
            <a:r>
              <a:rPr lang="en-US" sz="2200" dirty="0" smtClean="0">
                <a:latin typeface="+mj-lt"/>
              </a:rPr>
              <a:t>Actions, </a:t>
            </a:r>
            <a:r>
              <a:rPr lang="en-US" sz="2200" dirty="0">
                <a:latin typeface="+mj-lt"/>
              </a:rPr>
              <a:t>by Firm Size, 2015</a:t>
            </a:r>
            <a:endParaRPr lang="en-US" sz="2200" b="1" dirty="0">
              <a:latin typeface="+mj-lt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6020329"/>
            <a:ext cx="8305800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400"/>
              </a:spcBef>
            </a:pP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ǂ </a:t>
            </a:r>
            <a:r>
              <a:rPr lang="en-US" sz="1100" dirty="0" smtClean="0">
                <a:solidFill>
                  <a:srgbClr val="000000"/>
                </a:solidFill>
              </a:rPr>
              <a:t>Firms  were asked if they took the relevant action in response to the </a:t>
            </a:r>
            <a:r>
              <a:rPr lang="en-US" sz="1100" dirty="0">
                <a:solidFill>
                  <a:srgbClr val="000000"/>
                </a:solidFill>
              </a:rPr>
              <a:t>Employer-Shared Responsibility </a:t>
            </a:r>
            <a:r>
              <a:rPr lang="en-US" sz="1100" dirty="0" smtClean="0">
                <a:solidFill>
                  <a:srgbClr val="000000"/>
                </a:solidFill>
              </a:rPr>
              <a:t>Provisions. </a:t>
            </a:r>
            <a:r>
              <a:rPr lang="en-US" sz="1100" dirty="0">
                <a:solidFill>
                  <a:srgbClr val="000000"/>
                </a:solidFill>
              </a:rPr>
              <a:t>Firms with 50 or more full-time equivalents were asked these questions.  A significant number of </a:t>
            </a:r>
            <a:r>
              <a:rPr lang="en-US" sz="1100" dirty="0" smtClean="0">
                <a:solidFill>
                  <a:srgbClr val="000000"/>
                </a:solidFill>
              </a:rPr>
              <a:t>employers (mostly </a:t>
            </a:r>
            <a:r>
              <a:rPr lang="en-US" sz="1100" dirty="0">
                <a:solidFill>
                  <a:srgbClr val="000000"/>
                </a:solidFill>
              </a:rPr>
              <a:t>large </a:t>
            </a:r>
            <a:r>
              <a:rPr lang="en-US" sz="1100" dirty="0" smtClean="0">
                <a:solidFill>
                  <a:srgbClr val="000000"/>
                </a:solidFill>
              </a:rPr>
              <a:t>employers) </a:t>
            </a:r>
            <a:r>
              <a:rPr lang="en-US" sz="1100" dirty="0">
                <a:solidFill>
                  <a:srgbClr val="000000"/>
                </a:solidFill>
              </a:rPr>
              <a:t>did not know how many FTEs they employed</a:t>
            </a:r>
            <a:r>
              <a:rPr lang="en-US" sz="1100" dirty="0" smtClean="0">
                <a:solidFill>
                  <a:srgbClr val="000000"/>
                </a:solidFill>
              </a:rPr>
              <a:t>. </a:t>
            </a:r>
            <a:r>
              <a:rPr lang="en-US" sz="1100" dirty="0">
                <a:solidFill>
                  <a:srgbClr val="000000"/>
                </a:solidFill>
              </a:rPr>
              <a:t>In these cases, firms with 50 or more </a:t>
            </a:r>
            <a:r>
              <a:rPr lang="en-US" sz="1100" dirty="0" smtClean="0">
                <a:solidFill>
                  <a:srgbClr val="000000"/>
                </a:solidFill>
              </a:rPr>
              <a:t>workers </a:t>
            </a:r>
            <a:r>
              <a:rPr lang="en-US" sz="1100" dirty="0">
                <a:solidFill>
                  <a:srgbClr val="000000"/>
                </a:solidFill>
              </a:rPr>
              <a:t>were asked these questions.</a:t>
            </a:r>
            <a:endParaRPr lang="en-US" sz="1100" dirty="0" smtClean="0">
              <a:solidFill>
                <a:srgbClr val="000000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1100" dirty="0" smtClean="0">
                <a:solidFill>
                  <a:srgbClr val="000000"/>
                </a:solidFill>
              </a:rPr>
              <a:t>Source: </a:t>
            </a:r>
            <a:r>
              <a:rPr lang="en-US" sz="1100" dirty="0">
                <a:solidFill>
                  <a:srgbClr val="000000"/>
                </a:solidFill>
              </a:rPr>
              <a:t>Kaiser/HRET Survey of Employer-Sponsored Health Benefits, </a:t>
            </a:r>
            <a:r>
              <a:rPr lang="en-US" sz="1100" dirty="0" smtClean="0">
                <a:solidFill>
                  <a:srgbClr val="000000"/>
                </a:solidFill>
              </a:rPr>
              <a:t>2015. </a:t>
            </a:r>
            <a:endParaRPr lang="en-US" sz="1100" dirty="0">
              <a:solidFill>
                <a:srgbClr val="000000"/>
              </a:solidFill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894110182"/>
              </p:ext>
            </p:extLst>
          </p:nvPr>
        </p:nvGraphicFramePr>
        <p:xfrm>
          <a:off x="68580" y="1295400"/>
          <a:ext cx="899922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0375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78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Exhibit 14.19  Among Firms Offering Health Benefits with 50 or More Full-Time Equivalentsǂ, Percentage of Firms That Took Various Actions, by Firm Size,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14.19  Among Firms Offering Health Benefits with 50 or More Full-Time Equivalentsǂ, Percentage of Firms That Took Various Actions, by Firm Size, 2015</dc:title>
  <dc:creator>Michelle Long</dc:creator>
  <cp:lastModifiedBy>Michelle Long</cp:lastModifiedBy>
  <cp:revision>1</cp:revision>
  <dcterms:created xsi:type="dcterms:W3CDTF">2015-09-16T22:03:40Z</dcterms:created>
  <dcterms:modified xsi:type="dcterms:W3CDTF">2015-09-16T22:03:40Z</dcterms:modified>
</cp:coreProperties>
</file>