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616447175253399E-2"/>
          <c:y val="0.10124846553948684"/>
          <c:w val="0.92511483982811304"/>
          <c:h val="0.6636338981883932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All Small Firms (3 to 199 More Workers) </c:v>
                </c:pt>
              </c:strCache>
            </c:strRef>
          </c:tx>
          <c:spPr>
            <a:solidFill>
              <a:schemeClr val="accent1"/>
            </a:solidFill>
            <a:ln w="12695">
              <a:solidFill>
                <a:schemeClr val="tx1"/>
              </a:solidFill>
              <a:prstDash val="solid"/>
            </a:ln>
          </c:spPr>
          <c:invertIfNegative val="0"/>
          <c:dPt>
            <c:idx val="1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8"/>
            <c:invertIfNegative val="0"/>
            <c:bubble3D val="0"/>
          </c:dPt>
          <c:dLbls>
            <c:dLbl>
              <c:idx val="11"/>
              <c:tx>
                <c:rich>
                  <a:bodyPr/>
                  <a:lstStyle/>
                  <a:p>
                    <a:r>
                      <a:rPr lang="en-US" sz="1200" b="0" i="0" u="none" strike="noStrike" kern="1200" baseline="0">
                        <a:solidFill>
                          <a:srgbClr val="000000"/>
                        </a:solidFill>
                        <a:latin typeface="Calibri" pitchFamily="34" charset="0"/>
                        <a:ea typeface="Arial"/>
                        <a:cs typeface="Arial"/>
                      </a:rPr>
                      <a:t>69%*</a:t>
                    </a:r>
                    <a:endParaRPr lang="en-US" sz="16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tx>
                <c:rich>
                  <a:bodyPr/>
                  <a:lstStyle/>
                  <a:p>
                    <a:r>
                      <a:rPr lang="en-US" sz="1200" b="0" i="0" u="none" strike="noStrike" kern="1200" baseline="0">
                        <a:solidFill>
                          <a:srgbClr val="000000"/>
                        </a:solidFill>
                        <a:latin typeface="Calibri" pitchFamily="34" charset="0"/>
                        <a:ea typeface="Arial"/>
                        <a:cs typeface="Arial"/>
                      </a:rPr>
                      <a:t>60%*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0%" sourceLinked="0"/>
            <c:spPr>
              <a:noFill/>
              <a:ln w="25390">
                <a:noFill/>
              </a:ln>
            </c:spPr>
            <c:txPr>
              <a:bodyPr/>
              <a:lstStyle/>
              <a:p>
                <a:pPr algn="ctr"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Sheet1!$B$1:$F$1</c:f>
              <c:strCache>
                <c:ptCount val="5"/>
                <c:pt idx="0">
                  <c:v>Conducted an analysis to determine if plans will exceed limits</c:v>
                </c:pt>
                <c:pt idx="1">
                  <c:v>Made changes to plan’s coverage or cost sharing to avoid exceeding limits</c:v>
                </c:pt>
                <c:pt idx="2">
                  <c:v>Switched to a lower cost plan</c:v>
                </c:pt>
                <c:pt idx="3">
                  <c:v>Other</c:v>
                </c:pt>
                <c:pt idx="4">
                  <c:v>None of these</c:v>
                </c:pt>
              </c:strCache>
            </c:strRef>
          </c:cat>
          <c:val>
            <c:numRef>
              <c:f>Sheet1!$B$2:$F$2</c:f>
              <c:numCache>
                <c:formatCode>0%</c:formatCode>
                <c:ptCount val="5"/>
                <c:pt idx="0">
                  <c:v>0.17</c:v>
                </c:pt>
                <c:pt idx="1">
                  <c:v>7.0000000000000007E-2</c:v>
                </c:pt>
                <c:pt idx="2">
                  <c:v>0.08</c:v>
                </c:pt>
                <c:pt idx="3">
                  <c:v>0.02</c:v>
                </c:pt>
                <c:pt idx="4">
                  <c:v>0.71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All Large Firms (200 or More Workers) 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accent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Sheet1!$B$1:$F$1</c:f>
              <c:strCache>
                <c:ptCount val="5"/>
                <c:pt idx="0">
                  <c:v>Conducted an analysis to determine if plans will exceed limits</c:v>
                </c:pt>
                <c:pt idx="1">
                  <c:v>Made changes to plan’s coverage or cost sharing to avoid exceeding limits</c:v>
                </c:pt>
                <c:pt idx="2">
                  <c:v>Switched to a lower cost plan</c:v>
                </c:pt>
                <c:pt idx="3">
                  <c:v>Other</c:v>
                </c:pt>
                <c:pt idx="4">
                  <c:v>None of these</c:v>
                </c:pt>
              </c:strCache>
            </c:strRef>
          </c:cat>
          <c:val>
            <c:numRef>
              <c:f>Sheet1!$B$3:$F$3</c:f>
              <c:numCache>
                <c:formatCode>0%</c:formatCode>
                <c:ptCount val="5"/>
                <c:pt idx="0">
                  <c:v>0.53</c:v>
                </c:pt>
                <c:pt idx="1">
                  <c:v>0.13</c:v>
                </c:pt>
                <c:pt idx="2">
                  <c:v>0.08</c:v>
                </c:pt>
                <c:pt idx="3">
                  <c:v>0.06</c:v>
                </c:pt>
                <c:pt idx="4">
                  <c:v>0.38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42759296"/>
        <c:axId val="42760832"/>
      </c:barChart>
      <c:catAx>
        <c:axId val="427592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0"/>
            </a:pPr>
            <a:endParaRPr lang="en-US"/>
          </a:p>
        </c:txPr>
        <c:crossAx val="42760832"/>
        <c:crossesAt val="0"/>
        <c:auto val="1"/>
        <c:lblAlgn val="ctr"/>
        <c:lblOffset val="100"/>
        <c:tickLblSkip val="1"/>
        <c:tickMarkSkip val="1"/>
        <c:noMultiLvlLbl val="0"/>
      </c:catAx>
      <c:valAx>
        <c:axId val="42760832"/>
        <c:scaling>
          <c:orientation val="minMax"/>
          <c:max val="1"/>
          <c:min val="0"/>
        </c:scaling>
        <c:delete val="0"/>
        <c:axPos val="l"/>
        <c:numFmt formatCode="0%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1200" b="0"/>
            </a:pPr>
            <a:endParaRPr lang="en-US"/>
          </a:p>
        </c:txPr>
        <c:crossAx val="42759296"/>
        <c:crosses val="autoZero"/>
        <c:crossBetween val="between"/>
        <c:majorUnit val="0.1"/>
        <c:minorUnit val="5.00000000000001E-2"/>
      </c:valAx>
      <c:spPr>
        <a:noFill/>
        <a:ln w="25390">
          <a:noFill/>
        </a:ln>
      </c:spPr>
    </c:plotArea>
    <c:legend>
      <c:legendPos val="r"/>
      <c:layout>
        <c:manualLayout>
          <c:xMode val="edge"/>
          <c:yMode val="edge"/>
          <c:x val="0.65183366445123003"/>
          <c:y val="3.6806071410885002E-2"/>
          <c:w val="0.31515181775235002"/>
          <c:h val="0.12895310256029299"/>
        </c:manualLayout>
      </c:layout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1" i="0" u="none" strike="noStrike" baseline="0">
          <a:solidFill>
            <a:schemeClr val="tx1"/>
          </a:solidFill>
          <a:latin typeface="Calibri" panose="020F0502020204030204" pitchFamily="34" charset="0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EC8B92-29B3-401D-AFBF-CB32F2A4E79A}" type="datetimeFigureOut">
              <a:rPr lang="en-US" smtClean="0"/>
              <a:t>9/16/2015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7C8BD0-16CA-4BAF-BD5C-BD4B281FBA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0817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D0C804-06AC-4878-989A-93BF06E50F3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1445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07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280160"/>
            <a:ext cx="8976360" cy="44805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i="0">
                <a:solidFill>
                  <a:schemeClr val="tx1"/>
                </a:solidFill>
                <a:latin typeface="+mn-lt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+mn-lt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+mn-lt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+mn-lt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+mn-lt"/>
                <a:cs typeface="Calibri" pitchFamily="34" charset="0"/>
              </a:defRPr>
            </a:lvl5pPr>
          </a:lstStyle>
          <a:p>
            <a:pPr lvl="0"/>
            <a:endParaRPr lang="en-US" dirty="0" smtClean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5852160"/>
            <a:ext cx="8979408" cy="73152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000" baseline="0">
                <a:solidFill>
                  <a:srgbClr val="3C3A3B"/>
                </a:solidFill>
                <a:latin typeface="Georgia" pitchFamily="18" charset="0"/>
                <a:cs typeface="Georgia" pitchFamily="18" charset="0"/>
              </a:defRPr>
            </a:lvl1pPr>
          </a:lstStyle>
          <a:p>
            <a:pPr algn="l">
              <a:spcBef>
                <a:spcPts val="0"/>
              </a:spcBef>
            </a:pPr>
            <a:endParaRPr lang="en-US" dirty="0" smtClean="0"/>
          </a:p>
          <a:p>
            <a:pPr algn="l">
              <a:spcBef>
                <a:spcPts val="0"/>
              </a:spcBef>
            </a:pPr>
            <a:endParaRPr lang="en-US" dirty="0" smtClean="0"/>
          </a:p>
          <a:p>
            <a:pPr algn="l">
              <a:spcBef>
                <a:spcPts val="0"/>
              </a:spcBef>
            </a:pPr>
            <a:endParaRPr lang="en-US" dirty="0" smtClean="0"/>
          </a:p>
          <a:p>
            <a:pPr algn="l">
              <a:spcBef>
                <a:spcPts val="0"/>
              </a:spcBef>
            </a:pPr>
            <a:endParaRPr lang="en-US" dirty="0" smtClean="0"/>
          </a:p>
          <a:p>
            <a:pPr algn="l">
              <a:spcBef>
                <a:spcPts val="0"/>
              </a:spcBef>
            </a:pPr>
            <a:endParaRPr lang="en-US" dirty="0" smtClean="0"/>
          </a:p>
          <a:p>
            <a:pPr algn="l">
              <a:spcBef>
                <a:spcPts val="0"/>
              </a:spcBef>
            </a:pPr>
            <a:r>
              <a:rPr lang="en-US" dirty="0" smtClean="0"/>
              <a:t>Insert Source/Notes Here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92947"/>
                </a:solidFill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0917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1933547"/>
              </p:ext>
            </p:extLst>
          </p:nvPr>
        </p:nvGraphicFramePr>
        <p:xfrm>
          <a:off x="228600" y="1524000"/>
          <a:ext cx="8665029" cy="45317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91440" y="5943600"/>
            <a:ext cx="8321040" cy="822960"/>
          </a:xfrm>
        </p:spPr>
        <p:txBody>
          <a:bodyPr/>
          <a:lstStyle/>
          <a:p>
            <a:pPr>
              <a:spcAft>
                <a:spcPts val="400"/>
              </a:spcAft>
            </a:pPr>
            <a:endParaRPr lang="en-US" sz="1100" dirty="0" smtClean="0">
              <a:latin typeface="Calibri" pitchFamily="34" charset="0"/>
            </a:endParaRP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SOURCE: Kaiser/HRET Survey of Employer-Sponsored Health Benefits, 2015.</a:t>
            </a:r>
            <a:endParaRPr lang="en-US" sz="1100" dirty="0">
              <a:latin typeface="Calibri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8961120" cy="594360"/>
          </a:xfrm>
        </p:spPr>
        <p:txBody>
          <a:bodyPr/>
          <a:lstStyle/>
          <a:p>
            <a:r>
              <a:rPr lang="en-US" sz="2400" dirty="0">
                <a:latin typeface="+mj-lt"/>
              </a:rPr>
              <a:t>Exhibit 14.16</a:t>
            </a:r>
            <a:r>
              <a:rPr lang="en-US" sz="2400" b="1" dirty="0" smtClean="0">
                <a:latin typeface="+mj-lt"/>
              </a:rPr>
              <a:t/>
            </a:r>
            <a:br>
              <a:rPr lang="en-US" sz="2400" b="1" dirty="0" smtClean="0">
                <a:latin typeface="+mj-lt"/>
              </a:rPr>
            </a:br>
            <a:r>
              <a:rPr lang="en-US" sz="2400" b="1" dirty="0" smtClean="0">
                <a:latin typeface="+mj-lt"/>
              </a:rPr>
              <a:t>Among </a:t>
            </a:r>
            <a:r>
              <a:rPr lang="en-US" sz="2400" b="1" dirty="0">
                <a:latin typeface="+mj-lt"/>
              </a:rPr>
              <a:t>Firms Offering Health Benefits, Percentage of Firms T</a:t>
            </a:r>
            <a:r>
              <a:rPr lang="en-US" sz="2400" b="1" dirty="0" smtClean="0">
                <a:latin typeface="+mj-lt"/>
              </a:rPr>
              <a:t>hat Have </a:t>
            </a:r>
            <a:r>
              <a:rPr lang="en-US" sz="2400" b="1" dirty="0">
                <a:latin typeface="+mj-lt"/>
              </a:rPr>
              <a:t>Taken Various Actions in Anticipation of the Excise Tax on </a:t>
            </a:r>
            <a:r>
              <a:rPr lang="en-US" sz="2400" b="1" dirty="0" smtClean="0">
                <a:latin typeface="+mj-lt"/>
              </a:rPr>
              <a:t>High-Cost </a:t>
            </a:r>
            <a:r>
              <a:rPr lang="en-US" sz="2400" b="1" dirty="0">
                <a:latin typeface="+mj-lt"/>
              </a:rPr>
              <a:t>Plans, by Firm Size</a:t>
            </a:r>
            <a:r>
              <a:rPr lang="en-US" sz="2400" b="1" dirty="0" smtClean="0">
                <a:latin typeface="+mj-lt"/>
              </a:rPr>
              <a:t>, 2015</a:t>
            </a:r>
            <a:endParaRPr lang="en-US" sz="24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85303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18</Words>
  <Application>Microsoft Office PowerPoint</Application>
  <PresentationFormat>On-screen Show (4:3)</PresentationFormat>
  <Paragraphs>6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Exhibit 14.16 Among Firms Offering Health Benefits, Percentage of Firms That Have Taken Various Actions in Anticipation of the Excise Tax on High-Cost Plans, by Firm Size, 2015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14.16 Among Firms Offering Health Benefits, Percentage of Firms That Have Taken Various Actions in Anticipation of the Excise Tax on High-Cost Plans, by Firm Size, 2015</dc:title>
  <dc:creator>Michelle Long</dc:creator>
  <cp:lastModifiedBy>Michelle Long</cp:lastModifiedBy>
  <cp:revision>1</cp:revision>
  <dcterms:created xsi:type="dcterms:W3CDTF">2015-09-16T22:03:41Z</dcterms:created>
  <dcterms:modified xsi:type="dcterms:W3CDTF">2015-09-16T22:03:42Z</dcterms:modified>
</cp:coreProperties>
</file>