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14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dirty="0" smtClean="0"/>
              <a:t>Actions</a:t>
            </a:r>
            <a:r>
              <a:rPr lang="en-US" sz="1400" baseline="0" dirty="0" smtClean="0"/>
              <a:t> Taken by Large Firms in Anticipation of the High Cost Plan Tax</a:t>
            </a:r>
            <a:endParaRPr lang="en-US" sz="1400" dirty="0"/>
          </a:p>
        </c:rich>
      </c:tx>
      <c:layout/>
      <c:overlay val="0"/>
    </c:title>
    <c:autoTitleDeleted val="0"/>
    <c:plotArea>
      <c:layout>
        <c:manualLayout>
          <c:layoutTarget val="inner"/>
          <c:xMode val="edge"/>
          <c:yMode val="edge"/>
          <c:x val="5.71032527184102E-2"/>
          <c:y val="3.9503331314354934E-2"/>
          <c:w val="0.94289674728158968"/>
          <c:h val="0.76893650312941664"/>
        </c:manualLayout>
      </c:layout>
      <c:barChart>
        <c:barDir val="col"/>
        <c:grouping val="clustered"/>
        <c:varyColors val="0"/>
        <c:ser>
          <c:idx val="0"/>
          <c:order val="0"/>
          <c:tx>
            <c:strRef>
              <c:f>Sheet1!$B$1</c:f>
              <c:strCache>
                <c:ptCount val="1"/>
                <c:pt idx="0">
                  <c:v>Column1</c:v>
                </c:pt>
              </c:strCache>
            </c:strRef>
          </c:tx>
          <c:spPr>
            <a:ln>
              <a:solidFill>
                <a:schemeClr val="tx1"/>
              </a:solidFill>
            </a:ln>
          </c:spPr>
          <c:invertIfNegative val="0"/>
          <c:dPt>
            <c:idx val="4"/>
            <c:invertIfNegative val="0"/>
            <c:bubble3D val="0"/>
            <c:spPr>
              <a:solidFill>
                <a:schemeClr val="accent1"/>
              </a:solidFill>
              <a:ln>
                <a:solidFill>
                  <a:schemeClr val="accent1"/>
                </a:solidFill>
              </a:ln>
            </c:spPr>
          </c:dPt>
          <c:dLbls>
            <c:txPr>
              <a:bodyPr/>
              <a:lstStyle/>
              <a:p>
                <a:pPr>
                  <a:defRPr sz="1200" b="0"/>
                </a:pPr>
                <a:endParaRPr lang="en-US"/>
              </a:p>
            </c:txPr>
            <c:showLegendKey val="0"/>
            <c:showVal val="1"/>
            <c:showCatName val="0"/>
            <c:showSerName val="0"/>
            <c:showPercent val="0"/>
            <c:showBubbleSize val="0"/>
            <c:showLeaderLines val="0"/>
          </c:dLbls>
          <c:cat>
            <c:strRef>
              <c:f>Sheet1!$A$2:$A$7</c:f>
              <c:strCache>
                <c:ptCount val="6"/>
                <c:pt idx="0">
                  <c:v>Increased cost sharing</c:v>
                </c:pt>
                <c:pt idx="1">
                  <c:v>Reduced the scope of covered services</c:v>
                </c:pt>
                <c:pt idx="2">
                  <c:v>Moved benefit options to account-based plans such as an HRA or HSA‡</c:v>
                </c:pt>
                <c:pt idx="3">
                  <c:v>Increased incentives to use less costly providers</c:v>
                </c:pt>
                <c:pt idx="4">
                  <c:v>Considered offering health insurance through a private exchange</c:v>
                </c:pt>
                <c:pt idx="5">
                  <c:v>Other</c:v>
                </c:pt>
              </c:strCache>
            </c:strRef>
          </c:cat>
          <c:val>
            <c:numRef>
              <c:f>Sheet1!$B$2:$B$7</c:f>
              <c:numCache>
                <c:formatCode>0%</c:formatCode>
                <c:ptCount val="6"/>
                <c:pt idx="0">
                  <c:v>0.64</c:v>
                </c:pt>
                <c:pt idx="1">
                  <c:v>0.1</c:v>
                </c:pt>
                <c:pt idx="2">
                  <c:v>0.34</c:v>
                </c:pt>
                <c:pt idx="3">
                  <c:v>0.18</c:v>
                </c:pt>
                <c:pt idx="4">
                  <c:v>0.16</c:v>
                </c:pt>
                <c:pt idx="5">
                  <c:v>0.24</c:v>
                </c:pt>
              </c:numCache>
            </c:numRef>
          </c:val>
        </c:ser>
        <c:dLbls>
          <c:showLegendKey val="0"/>
          <c:showVal val="0"/>
          <c:showCatName val="0"/>
          <c:showSerName val="0"/>
          <c:showPercent val="0"/>
          <c:showBubbleSize val="0"/>
        </c:dLbls>
        <c:gapWidth val="150"/>
        <c:axId val="42551936"/>
        <c:axId val="42561920"/>
      </c:barChart>
      <c:catAx>
        <c:axId val="42551936"/>
        <c:scaling>
          <c:orientation val="minMax"/>
        </c:scaling>
        <c:delete val="0"/>
        <c:axPos val="b"/>
        <c:majorTickMark val="out"/>
        <c:minorTickMark val="none"/>
        <c:tickLblPos val="nextTo"/>
        <c:txPr>
          <a:bodyPr/>
          <a:lstStyle/>
          <a:p>
            <a:pPr>
              <a:defRPr sz="1200" b="0"/>
            </a:pPr>
            <a:endParaRPr lang="en-US"/>
          </a:p>
        </c:txPr>
        <c:crossAx val="42561920"/>
        <c:crosses val="autoZero"/>
        <c:auto val="1"/>
        <c:lblAlgn val="ctr"/>
        <c:lblOffset val="100"/>
        <c:noMultiLvlLbl val="0"/>
      </c:catAx>
      <c:valAx>
        <c:axId val="42561920"/>
        <c:scaling>
          <c:orientation val="minMax"/>
          <c:max val="1"/>
        </c:scaling>
        <c:delete val="0"/>
        <c:axPos val="l"/>
        <c:numFmt formatCode="0%" sourceLinked="1"/>
        <c:majorTickMark val="out"/>
        <c:minorTickMark val="none"/>
        <c:tickLblPos val="nextTo"/>
        <c:txPr>
          <a:bodyPr/>
          <a:lstStyle/>
          <a:p>
            <a:pPr>
              <a:defRPr sz="1200"/>
            </a:pPr>
            <a:endParaRPr lang="en-US"/>
          </a:p>
        </c:txPr>
        <c:crossAx val="42551936"/>
        <c:crosses val="autoZero"/>
        <c:crossBetween val="between"/>
        <c:majorUnit val="0.1"/>
      </c:valAx>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7892B6-8E39-4B36-8506-7AA05B2D09E7}" type="datetimeFigureOut">
              <a:rPr lang="en-US" smtClean="0"/>
              <a:t>9/16/2015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2A3DBA-A08B-40DF-9813-FBD97B01B22B}" type="slidenum">
              <a:rPr lang="en-US" smtClean="0"/>
              <a:t>‹#›</a:t>
            </a:fld>
            <a:endParaRPr lang="en-US"/>
          </a:p>
        </p:txBody>
      </p:sp>
    </p:spTree>
    <p:extLst>
      <p:ext uri="{BB962C8B-B14F-4D97-AF65-F5344CB8AC3E}">
        <p14:creationId xmlns:p14="http://schemas.microsoft.com/office/powerpoint/2010/main" val="4166531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1</a:t>
            </a:fld>
            <a:endParaRPr lang="en-US" dirty="0"/>
          </a:p>
        </p:txBody>
      </p:sp>
    </p:spTree>
    <p:extLst>
      <p:ext uri="{BB962C8B-B14F-4D97-AF65-F5344CB8AC3E}">
        <p14:creationId xmlns:p14="http://schemas.microsoft.com/office/powerpoint/2010/main" val="2894935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85800" y="1981200"/>
            <a:ext cx="77724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94070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46037"/>
            <a:ext cx="9144000" cy="1173163"/>
          </a:xfrm>
          <a:noFill/>
          <a:ln/>
        </p:spPr>
        <p:txBody>
          <a:bodyPr/>
          <a:lstStyle/>
          <a:p>
            <a:r>
              <a:rPr lang="en-US" sz="2200" dirty="0" smtClean="0">
                <a:latin typeface="+mj-lt"/>
              </a:rPr>
              <a:t>Exhibit 14.15</a:t>
            </a:r>
            <a:r>
              <a:rPr lang="en-US" sz="2200" dirty="0">
                <a:latin typeface="+mj-lt"/>
              </a:rPr>
              <a:t/>
            </a:r>
            <a:br>
              <a:rPr lang="en-US" sz="2200" dirty="0">
                <a:latin typeface="+mj-lt"/>
              </a:rPr>
            </a:br>
            <a:r>
              <a:rPr lang="en-US" sz="2200" dirty="0">
                <a:latin typeface="+mj-lt"/>
              </a:rPr>
              <a:t>Among Large Firms (200 or more Workers) Offering Health Benefits Who Indicated That Have They Changed Their Plan or Switched Carriers In Anticipation of the Excise Tax on High-Cost Health Plans, Percentage of Firms </a:t>
            </a:r>
            <a:r>
              <a:rPr lang="en-US" sz="2200" dirty="0" smtClean="0">
                <a:latin typeface="+mj-lt"/>
              </a:rPr>
              <a:t>That </a:t>
            </a:r>
            <a:r>
              <a:rPr lang="en-US" sz="2200" dirty="0">
                <a:latin typeface="+mj-lt"/>
              </a:rPr>
              <a:t>Have Taken Various Actions, 2015</a:t>
            </a:r>
            <a:endParaRPr lang="en-US" sz="2200" b="1" dirty="0">
              <a:latin typeface="+mj-lt"/>
            </a:endParaRPr>
          </a:p>
        </p:txBody>
      </p:sp>
      <p:sp>
        <p:nvSpPr>
          <p:cNvPr id="4099" name="Rectangle 3"/>
          <p:cNvSpPr>
            <a:spLocks noChangeArrowheads="1"/>
          </p:cNvSpPr>
          <p:nvPr/>
        </p:nvSpPr>
        <p:spPr bwMode="auto">
          <a:xfrm>
            <a:off x="61182" y="5867400"/>
            <a:ext cx="8305800" cy="872034"/>
          </a:xfrm>
          <a:prstGeom prst="rect">
            <a:avLst/>
          </a:prstGeom>
          <a:noFill/>
          <a:ln w="9525">
            <a:noFill/>
            <a:miter lim="800000"/>
            <a:headEnd/>
            <a:tailEnd/>
          </a:ln>
          <a:effectLst/>
        </p:spPr>
        <p:txBody>
          <a:bodyPr>
            <a:spAutoFit/>
          </a:bodyPr>
          <a:lstStyle/>
          <a:p>
            <a:pPr>
              <a:spcBef>
                <a:spcPts val="400"/>
              </a:spcBef>
            </a:pPr>
            <a:r>
              <a:rPr lang="en-US" sz="1100" dirty="0" smtClean="0"/>
              <a:t>‡ Among firms who offer either an HSA-qualified plan or a high deductible plan paired with a health reimbursement arrangement.</a:t>
            </a:r>
          </a:p>
          <a:p>
            <a:pPr>
              <a:spcBef>
                <a:spcPts val="400"/>
              </a:spcBef>
            </a:pPr>
            <a:r>
              <a:rPr lang="en-US" sz="1100" dirty="0" smtClean="0"/>
              <a:t>Note: Sixteen </a:t>
            </a:r>
            <a:r>
              <a:rPr lang="en-US" sz="1100" dirty="0"/>
              <a:t>percent of large firms </a:t>
            </a:r>
            <a:r>
              <a:rPr lang="en-US" sz="1100" dirty="0" smtClean="0"/>
              <a:t> offering health benefits report </a:t>
            </a:r>
            <a:r>
              <a:rPr lang="en-US" sz="1100" dirty="0"/>
              <a:t>that they </a:t>
            </a:r>
            <a:r>
              <a:rPr lang="en-US" sz="1100" dirty="0" smtClean="0"/>
              <a:t>have </a:t>
            </a:r>
            <a:r>
              <a:rPr lang="en-US" sz="1100" dirty="0"/>
              <a:t>changed their benefit plans or moved to lower-cost plans in anticipation of the </a:t>
            </a:r>
            <a:r>
              <a:rPr lang="en-US" sz="1100" dirty="0" smtClean="0"/>
              <a:t>assessment.</a:t>
            </a:r>
            <a:endParaRPr lang="en-US" sz="1100" dirty="0"/>
          </a:p>
          <a:p>
            <a:pPr>
              <a:spcBef>
                <a:spcPts val="400"/>
              </a:spcBef>
            </a:pPr>
            <a:r>
              <a:rPr lang="en-US" sz="1100" dirty="0" smtClean="0"/>
              <a:t>SOURCE</a:t>
            </a:r>
            <a:r>
              <a:rPr lang="en-US" sz="1100" dirty="0" smtClean="0">
                <a:latin typeface="+mn-lt"/>
              </a:rPr>
              <a:t>: </a:t>
            </a:r>
            <a:r>
              <a:rPr lang="en-US" sz="1100" dirty="0">
                <a:latin typeface="+mn-lt"/>
              </a:rPr>
              <a:t>Kaiser/HRET Survey of Employer-Sponsored Health Benefits, </a:t>
            </a:r>
            <a:r>
              <a:rPr lang="en-US" sz="1100" dirty="0" smtClean="0">
                <a:latin typeface="+mn-lt"/>
              </a:rPr>
              <a:t>2015. </a:t>
            </a:r>
            <a:endParaRPr lang="en-US" sz="1100" dirty="0">
              <a:latin typeface="+mn-lt"/>
            </a:endParaRPr>
          </a:p>
        </p:txBody>
      </p:sp>
      <p:graphicFrame>
        <p:nvGraphicFramePr>
          <p:cNvPr id="2" name="Chart 1"/>
          <p:cNvGraphicFramePr/>
          <p:nvPr>
            <p:extLst>
              <p:ext uri="{D42A27DB-BD31-4B8C-83A1-F6EECF244321}">
                <p14:modId xmlns:p14="http://schemas.microsoft.com/office/powerpoint/2010/main" val="1250219934"/>
              </p:ext>
            </p:extLst>
          </p:nvPr>
        </p:nvGraphicFramePr>
        <p:xfrm>
          <a:off x="228600" y="2057400"/>
          <a:ext cx="86106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78984719"/>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77</Words>
  <Application>Microsoft Office PowerPoint</Application>
  <PresentationFormat>On-screen Show (4:3)</PresentationFormat>
  <Paragraphs>6</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Blank</vt:lpstr>
      <vt:lpstr>Exhibit 14.15 Among Large Firms (200 or more Workers) Offering Health Benefits Who Indicated That Have They Changed Their Plan or Switched Carriers In Anticipation of the Excise Tax on High-Cost Health Plans, Percentage of Firms That Have Taken Various Actions, 2015</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14.15 Among Large Firms (200 or more Workers) Offering Health Benefits Who Indicated That Have They Changed Their Plan or Switched Carriers In Anticipation of the Excise Tax on High-Cost Health Plans, Percentage of Firms That Have Taken Various Actions, 2015</dc:title>
  <dc:creator>Michelle Long</dc:creator>
  <cp:lastModifiedBy>Michelle Long</cp:lastModifiedBy>
  <cp:revision>1</cp:revision>
  <dcterms:created xsi:type="dcterms:W3CDTF">2015-09-16T22:03:43Z</dcterms:created>
  <dcterms:modified xsi:type="dcterms:W3CDTF">2015-09-16T22:03:43Z</dcterms:modified>
</cp:coreProperties>
</file>