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3-199 Workers</c:v>
                </c:pt>
                <c:pt idx="1">
                  <c:v>200-999 Workers</c:v>
                </c:pt>
                <c:pt idx="2">
                  <c:v>1,000-4,999 Workers</c:v>
                </c:pt>
                <c:pt idx="3">
                  <c:v>5,000 or More Workers</c:v>
                </c:pt>
                <c:pt idx="4">
                  <c:v>ALL FIRMS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0.47</c:v>
                </c:pt>
                <c:pt idx="1">
                  <c:v>0.51</c:v>
                </c:pt>
                <c:pt idx="2" formatCode="0%&quot;*&quot;">
                  <c:v>0.33</c:v>
                </c:pt>
                <c:pt idx="3" formatCode="0%&quot;*&quot;">
                  <c:v>0.3</c:v>
                </c:pt>
                <c:pt idx="4">
                  <c:v>0.47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236544"/>
        <c:axId val="82238080"/>
      </c:barChart>
      <c:catAx>
        <c:axId val="822365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82238080"/>
        <c:crosses val="autoZero"/>
        <c:auto val="1"/>
        <c:lblAlgn val="ctr"/>
        <c:lblOffset val="100"/>
        <c:noMultiLvlLbl val="0"/>
      </c:catAx>
      <c:valAx>
        <c:axId val="82238080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2236544"/>
        <c:crosses val="autoZero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06D45-5320-4ABB-9E49-473762FA151D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F0BBA-EBF1-4ACC-A7D0-C59B937BA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9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93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7"/>
            <a:ext cx="9144000" cy="1173163"/>
          </a:xfrm>
          <a:noFill/>
          <a:ln/>
        </p:spPr>
        <p:txBody>
          <a:bodyPr/>
          <a:lstStyle/>
          <a:p>
            <a:r>
              <a:rPr lang="en-US" sz="2200" b="1" dirty="0">
                <a:latin typeface="+mj-lt"/>
              </a:rPr>
              <a:t>Exhibit </a:t>
            </a:r>
            <a:r>
              <a:rPr lang="en-US" sz="2200" b="1" dirty="0" smtClean="0">
                <a:latin typeface="+mj-lt"/>
              </a:rPr>
              <a:t>14.1</a:t>
            </a:r>
            <a:r>
              <a:rPr lang="en-US" sz="2200" b="1" dirty="0">
                <a:latin typeface="+mj-lt"/>
              </a:rPr>
              <a:t/>
            </a:r>
            <a:br>
              <a:rPr lang="en-US" sz="2200" b="1" dirty="0">
                <a:latin typeface="+mj-lt"/>
              </a:rPr>
            </a:br>
            <a:r>
              <a:rPr lang="en-US" sz="2200" b="1" dirty="0" smtClean="0">
                <a:latin typeface="+mj-lt"/>
              </a:rPr>
              <a:t>Among Firms </a:t>
            </a:r>
            <a:r>
              <a:rPr lang="en-US" sz="2200" b="1" dirty="0">
                <a:latin typeface="+mj-lt"/>
              </a:rPr>
              <a:t>Offering Health </a:t>
            </a:r>
            <a:r>
              <a:rPr lang="en-US" sz="2200" b="1" dirty="0" smtClean="0">
                <a:latin typeface="+mj-lt"/>
              </a:rPr>
              <a:t>Benefits, Percentage of Firms </a:t>
            </a:r>
            <a:r>
              <a:rPr lang="en-US" sz="2200" b="1" dirty="0">
                <a:latin typeface="+mj-lt"/>
              </a:rPr>
              <a:t>That Shopped For a New Plan or Health Insurance Carrier in the Past Year, </a:t>
            </a:r>
            <a:r>
              <a:rPr lang="en-US" sz="2200" b="1" dirty="0" smtClean="0">
                <a:latin typeface="+mj-lt"/>
              </a:rPr>
              <a:t>by </a:t>
            </a:r>
            <a:r>
              <a:rPr lang="en-US" sz="2200" b="1" dirty="0">
                <a:latin typeface="+mj-lt"/>
              </a:rPr>
              <a:t>Firm Size, </a:t>
            </a:r>
            <a:r>
              <a:rPr lang="en-US" sz="2200" b="1" dirty="0" smtClean="0">
                <a:latin typeface="+mj-lt"/>
              </a:rPr>
              <a:t>2015</a:t>
            </a:r>
            <a:endParaRPr lang="en-US" sz="2200" b="1" dirty="0">
              <a:latin typeface="+mj-lt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5316" y="6324600"/>
            <a:ext cx="8305800" cy="48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* Estimate </a:t>
            </a:r>
            <a:r>
              <a:rPr lang="en-US" sz="1100" dirty="0">
                <a:latin typeface="+mn-lt"/>
              </a:rPr>
              <a:t>is statistically different within </a:t>
            </a:r>
            <a:r>
              <a:rPr lang="en-US" sz="1100" dirty="0" smtClean="0">
                <a:latin typeface="+mn-lt"/>
              </a:rPr>
              <a:t>size category </a:t>
            </a:r>
            <a:r>
              <a:rPr lang="en-US" sz="1100" dirty="0">
                <a:latin typeface="+mn-lt"/>
              </a:rPr>
              <a:t>from estimate for firms not in the indicated size category (p&lt;.05). 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SOURCE: </a:t>
            </a:r>
            <a:r>
              <a:rPr lang="en-US" sz="1100" dirty="0">
                <a:latin typeface="+mn-lt"/>
              </a:rPr>
              <a:t>Kaiser/HRET Survey of Employer-Sponsored Health Benefits, </a:t>
            </a:r>
            <a:r>
              <a:rPr lang="en-US" sz="1100" dirty="0" smtClean="0">
                <a:latin typeface="+mn-lt"/>
              </a:rPr>
              <a:t>2015. </a:t>
            </a:r>
            <a:endParaRPr lang="en-US" sz="1100" dirty="0">
              <a:latin typeface="+mn-lt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63926306"/>
              </p:ext>
            </p:extLst>
          </p:nvPr>
        </p:nvGraphicFramePr>
        <p:xfrm>
          <a:off x="228600" y="1600200"/>
          <a:ext cx="8534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859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14.1 Among Firms Offering Health Benefits, Percentage of Firms That Shopped For a New Plan or Health Insurance Carrier in the Past Year, by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14.1 Among Firms Offering Health Benefits, Percentage of Firms That Shopped For a New Plan or Health Insurance Carrier in the Past Year, by Firm Size, 2015</dc:title>
  <dc:creator>Michelle Long</dc:creator>
  <cp:lastModifiedBy>Michelle Long</cp:lastModifiedBy>
  <cp:revision>1</cp:revision>
  <dcterms:created xsi:type="dcterms:W3CDTF">2015-09-16T22:03:50Z</dcterms:created>
  <dcterms:modified xsi:type="dcterms:W3CDTF">2015-09-16T22:04:58Z</dcterms:modified>
</cp:coreProperties>
</file>