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22348017920173768"/>
          <c:w val="0.924353755922253"/>
          <c:h val="0.6728918906688388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layout>
                <c:manualLayout>
                  <c:x val="-2.6797101449275364E-2"/>
                  <c:y val="-4.6218201090248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050">
                        <a:latin typeface="Calibri" panose="020F0502020204030204" pitchFamily="34" charset="0"/>
                      </a:rPr>
                      <a:t>58</a:t>
                    </a:r>
                    <a:r>
                      <a:rPr lang="en-US" sz="1050" smtClean="0">
                        <a:latin typeface="Calibri" panose="020F0502020204030204" pitchFamily="34" charset="0"/>
                      </a:rPr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Sheet1!$B$2:$F$2</c:f>
              <c:numCache>
                <c:formatCode>0%"*"</c:formatCode>
                <c:ptCount val="5"/>
                <c:pt idx="0" formatCode="0%">
                  <c:v>0.63</c:v>
                </c:pt>
                <c:pt idx="1">
                  <c:v>0.54</c:v>
                </c:pt>
                <c:pt idx="2" formatCode="0%">
                  <c:v>0.49</c:v>
                </c:pt>
                <c:pt idx="3">
                  <c:v>0.35</c:v>
                </c:pt>
                <c:pt idx="4" formatCode="0%">
                  <c:v>0.34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txPr>
              <a:bodyPr/>
              <a:lstStyle/>
              <a:p>
                <a:pPr>
                  <a:defRPr sz="105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0.53</c:v>
                </c:pt>
                <c:pt idx="1">
                  <c:v>0.46</c:v>
                </c:pt>
                <c:pt idx="2" formatCode="0%&quot;*&quot;">
                  <c:v>0.3</c:v>
                </c:pt>
                <c:pt idx="3" formatCode="0%&quot;*&quot;">
                  <c:v>0.22</c:v>
                </c:pt>
                <c:pt idx="4">
                  <c:v>0.22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>
                <c:manualLayout>
                  <c:x val="-5.1434896724865911E-2"/>
                  <c:y val="-1.34615384615384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246376811594202E-2"/>
                  <c:y val="-2.6987179487179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050" dirty="0">
                        <a:latin typeface="Calibri" panose="020F0502020204030204" pitchFamily="34" charset="0"/>
                      </a:rPr>
                      <a:t>38</a:t>
                    </a:r>
                    <a:r>
                      <a:rPr lang="en-US" sz="1050" dirty="0" smtClean="0">
                        <a:latin typeface="Calibri" panose="020F0502020204030204" pitchFamily="34" charset="0"/>
                      </a:rPr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Sheet1!$B$4:$F$4</c:f>
              <c:numCache>
                <c:formatCode>0%"*"</c:formatCode>
                <c:ptCount val="5"/>
                <c:pt idx="0" formatCode="0%">
                  <c:v>0.56000000000000005</c:v>
                </c:pt>
                <c:pt idx="1">
                  <c:v>0.48</c:v>
                </c:pt>
                <c:pt idx="2">
                  <c:v>0.36</c:v>
                </c:pt>
                <c:pt idx="3">
                  <c:v>0.26</c:v>
                </c:pt>
                <c:pt idx="4" formatCode="0%">
                  <c:v>0.25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687040"/>
        <c:axId val="137688576"/>
      </c:lineChart>
      <c:catAx>
        <c:axId val="137687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anose="020F0502020204030204" pitchFamily="34" charset="0"/>
              </a:defRPr>
            </a:pPr>
            <a:endParaRPr lang="en-US"/>
          </a:p>
        </c:txPr>
        <c:crossAx val="137688576"/>
        <c:crosses val="autoZero"/>
        <c:auto val="1"/>
        <c:lblAlgn val="ctr"/>
        <c:lblOffset val="100"/>
        <c:noMultiLvlLbl val="0"/>
      </c:catAx>
      <c:valAx>
        <c:axId val="137688576"/>
        <c:scaling>
          <c:orientation val="minMax"/>
          <c:max val="0.8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13768704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>
              <a:latin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941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51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36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4856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1521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340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262365"/>
              </p:ext>
            </p:extLst>
          </p:nvPr>
        </p:nvGraphicFramePr>
        <p:xfrm>
          <a:off x="228600" y="1295400"/>
          <a:ext cx="8763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anose="020F0502020204030204" pitchFamily="34" charset="0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anose="020F0502020204030204" pitchFamily="34" charset="0"/>
              </a:rPr>
              <a:t>SOURCE: </a:t>
            </a:r>
            <a:r>
              <a:rPr lang="en-US" sz="1100" dirty="0">
                <a:latin typeface="Calibri" panose="020F0502020204030204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anose="020F0502020204030204" pitchFamily="34" charset="0"/>
              </a:rPr>
              <a:t>2011-2015.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</a:rPr>
              <a:t>Exhibit </a:t>
            </a:r>
            <a:r>
              <a:rPr lang="en-US" sz="2400" dirty="0" smtClean="0">
                <a:latin typeface="Calibri" panose="020F0502020204030204" pitchFamily="34" charset="0"/>
              </a:rPr>
              <a:t>13.4</a:t>
            </a:r>
            <a:r>
              <a:rPr lang="en-US" sz="2400" dirty="0">
                <a:latin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</a:rPr>
              <a:t>Percentage of Covered Workers Enrolled in Plans Grandfathered Under the Affordable Care Act (ACA), by Firm Size, 2011-2015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2400" dirty="0">
                <a:latin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9447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13.4 Percentage of Covered Workers Enrolled in Plans Grandfathered Under the Affordable Care Act (ACA), by Firm Size, 2011-2015 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13.4 Percentage of Covered Workers Enrolled in Plans Grandfathered Under the Affordable Care Act (ACA), by Firm Size, 2011-2015  </dc:title>
  <dc:creator>Michelle Long</dc:creator>
  <cp:lastModifiedBy>Michelle Long</cp:lastModifiedBy>
  <cp:revision>1</cp:revision>
  <dcterms:created xsi:type="dcterms:W3CDTF">2015-09-16T14:13:59Z</dcterms:created>
  <dcterms:modified xsi:type="dcterms:W3CDTF">2015-09-16T14:13:59Z</dcterms:modified>
</cp:coreProperties>
</file>