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>
                <a:latin typeface="+mj-lt"/>
              </a:defRPr>
            </a:pPr>
            <a:r>
              <a:rPr lang="en-US" sz="1400" b="0" i="0" u="none" strike="noStrike" baseline="0" dirty="0" smtClean="0">
                <a:effectLst/>
                <a:latin typeface="+mj-lt"/>
              </a:rPr>
              <a:t>Maximum Financial Reward an Employee Can Receive for Meeting Biometric Outcomes </a:t>
            </a:r>
          </a:p>
          <a:p>
            <a:pPr>
              <a:defRPr sz="1400" b="0">
                <a:latin typeface="+mj-lt"/>
              </a:defRPr>
            </a:pPr>
            <a:r>
              <a:rPr lang="en-US" sz="1400" b="0" i="0" u="none" strike="noStrike" baseline="0" dirty="0" smtClean="0">
                <a:effectLst/>
                <a:latin typeface="+mj-lt"/>
              </a:rPr>
              <a:t>(All Large Firms - 200 or More Workers)</a:t>
            </a:r>
            <a:endParaRPr lang="en-US" sz="1400" b="0" dirty="0">
              <a:latin typeface="+mj-lt"/>
            </a:endParaRP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6.5482796892342182E-2"/>
          <c:y val="2.2529354883271169E-2"/>
          <c:w val="0.9345172031076564"/>
          <c:h val="0.8017406117504543"/>
        </c:manualLayout>
      </c:layout>
      <c:barChart>
        <c:barDir val="col"/>
        <c:grouping val="clustered"/>
        <c:varyColors val="0"/>
        <c:ser>
          <c:idx val="0"/>
          <c:order val="0"/>
          <c:tx>
            <c:v>Large Firms (200 or more Workers)</c:v>
          </c:tx>
          <c:spPr>
            <a:solidFill>
              <a:schemeClr val="accent1"/>
            </a:solidFill>
            <a:ln w="11867">
              <a:solidFill>
                <a:schemeClr val="tx1"/>
              </a:solidFill>
              <a:prstDash val="solid"/>
            </a:ln>
          </c:spPr>
          <c:invertIfNegative val="0"/>
          <c:dLbls>
            <c:numFmt formatCode="0%" sourceLinked="0"/>
            <c:spPr>
              <a:noFill/>
              <a:ln w="23735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$150 or Less</c:v>
                </c:pt>
                <c:pt idx="1">
                  <c:v>&gt;$150 to $500</c:v>
                </c:pt>
                <c:pt idx="2">
                  <c:v>&gt;$500 to $1,000</c:v>
                </c:pt>
                <c:pt idx="3">
                  <c:v>&gt;$1,000 to $2,000</c:v>
                </c:pt>
                <c:pt idx="4">
                  <c:v>Greater than $2,000</c:v>
                </c:pt>
                <c:pt idx="5">
                  <c:v>Reward is Tied to Other Activities</c:v>
                </c:pt>
              </c:strCache>
            </c:strRef>
          </c:cat>
          <c:val>
            <c:numRef>
              <c:f>Sheet1!$B$2:$G$2</c:f>
              <c:numCache>
                <c:formatCode>0%</c:formatCode>
                <c:ptCount val="6"/>
                <c:pt idx="0">
                  <c:v>0.16</c:v>
                </c:pt>
                <c:pt idx="1">
                  <c:v>0.35</c:v>
                </c:pt>
                <c:pt idx="2">
                  <c:v>0.15</c:v>
                </c:pt>
                <c:pt idx="3">
                  <c:v>0.26</c:v>
                </c:pt>
                <c:pt idx="4">
                  <c:v>0.02</c:v>
                </c:pt>
                <c:pt idx="5">
                  <c:v>0.06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77"/>
        <c:overlap val="-30"/>
        <c:axId val="144648448"/>
        <c:axId val="144650240"/>
      </c:barChart>
      <c:catAx>
        <c:axId val="144648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44650240"/>
        <c:crosses val="autoZero"/>
        <c:auto val="1"/>
        <c:lblAlgn val="ctr"/>
        <c:lblOffset val="140"/>
        <c:tickLblSkip val="1"/>
        <c:tickMarkSkip val="1"/>
        <c:noMultiLvlLbl val="0"/>
      </c:catAx>
      <c:valAx>
        <c:axId val="144650240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44648448"/>
        <c:crosses val="autoZero"/>
        <c:crossBetween val="between"/>
        <c:majorUnit val="0.2"/>
      </c:valAx>
      <c:spPr>
        <a:noFill/>
        <a:ln w="2373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1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198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38100"/>
            <a:ext cx="9067800" cy="16764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b="1" dirty="0"/>
              <a:t>Exhibit </a:t>
            </a:r>
            <a:r>
              <a:rPr lang="en-US" sz="2400" b="1" dirty="0" smtClean="0"/>
              <a:t>12.9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Among Large Firms </a:t>
            </a:r>
            <a:r>
              <a:rPr lang="en-US" sz="2400" b="1" dirty="0" smtClean="0"/>
              <a:t>That </a:t>
            </a:r>
            <a:r>
              <a:rPr lang="en-US" sz="2400" b="1" dirty="0"/>
              <a:t>Reward </a:t>
            </a:r>
            <a:r>
              <a:rPr lang="en-US" sz="2400" b="1" dirty="0" smtClean="0"/>
              <a:t>Employees </a:t>
            </a:r>
            <a:r>
              <a:rPr lang="en-US" sz="2400" b="1" dirty="0"/>
              <a:t>Based on Whether They Meet Biometric Outcomes</a:t>
            </a:r>
            <a:r>
              <a:rPr lang="en-US" sz="2400" b="1" dirty="0" smtClean="0"/>
              <a:t>, Maximum </a:t>
            </a:r>
            <a:r>
              <a:rPr lang="en-US" sz="2400" b="1" dirty="0"/>
              <a:t>Financial Reward an Employee </a:t>
            </a:r>
            <a:r>
              <a:rPr lang="en-US" sz="2400" b="1" dirty="0" smtClean="0"/>
              <a:t>Can Receive for </a:t>
            </a:r>
            <a:r>
              <a:rPr lang="en-US" sz="2400" b="1" dirty="0"/>
              <a:t>Meeting </a:t>
            </a:r>
            <a:r>
              <a:rPr lang="en-US" sz="2400" b="1" dirty="0" smtClean="0"/>
              <a:t>Outcomes, </a:t>
            </a:r>
            <a:r>
              <a:rPr lang="en-US" sz="2400" b="1" dirty="0"/>
              <a:t>2015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7025911"/>
              </p:ext>
            </p:extLst>
          </p:nvPr>
        </p:nvGraphicFramePr>
        <p:xfrm>
          <a:off x="273051" y="1981200"/>
          <a:ext cx="8566149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38100" y="6248400"/>
            <a:ext cx="8382000" cy="48218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Aft>
                <a:spcPts val="400"/>
              </a:spcAft>
            </a:pPr>
            <a:r>
              <a:rPr lang="en-US" sz="1100" dirty="0" smtClean="0"/>
              <a:t> </a:t>
            </a:r>
          </a:p>
          <a:p>
            <a:pPr eaLnBrk="1" hangingPunct="1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2015.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78629069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KFF">
      <a:dk1>
        <a:srgbClr val="000000"/>
      </a:dk1>
      <a:lt1>
        <a:srgbClr val="FFFFFF"/>
      </a:lt1>
      <a:dk2>
        <a:srgbClr val="E05C26"/>
      </a:dk2>
      <a:lt2>
        <a:srgbClr val="FF8811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Long</dc:creator>
  <cp:lastModifiedBy>Michelle Long</cp:lastModifiedBy>
  <cp:revision>1</cp:revision>
  <dcterms:created xsi:type="dcterms:W3CDTF">2015-09-16T23:17:16Z</dcterms:created>
  <dcterms:modified xsi:type="dcterms:W3CDTF">2015-09-16T23:17:16Z</dcterms:modified>
</cp:coreProperties>
</file>