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482796892342182E-2"/>
          <c:y val="2.2529354883271169E-2"/>
          <c:w val="0.9345172031076564"/>
          <c:h val="0.8017406117504543"/>
        </c:manualLayout>
      </c:layout>
      <c:barChart>
        <c:barDir val="col"/>
        <c:grouping val="clustered"/>
        <c:varyColors val="0"/>
        <c:ser>
          <c:idx val="0"/>
          <c:order val="0"/>
          <c:tx>
            <c:v>Large Firms (200 or more Workers)</c:v>
          </c:tx>
          <c:spPr>
            <a:solidFill>
              <a:schemeClr val="accent1"/>
            </a:solidFill>
            <a:ln w="11867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3735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Body Mass Index (BMI)</c:v>
                </c:pt>
                <c:pt idx="1">
                  <c:v>Blood Pressure</c:v>
                </c:pt>
                <c:pt idx="2">
                  <c:v>Blood Cholesterol</c:v>
                </c:pt>
                <c:pt idx="3">
                  <c:v>Blood Glucose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0.87</c:v>
                </c:pt>
                <c:pt idx="1">
                  <c:v>0.93</c:v>
                </c:pt>
                <c:pt idx="2">
                  <c:v>0.85</c:v>
                </c:pt>
                <c:pt idx="3">
                  <c:v>0.67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77"/>
        <c:overlap val="-30"/>
        <c:axId val="144734080"/>
        <c:axId val="144735616"/>
      </c:barChart>
      <c:catAx>
        <c:axId val="144734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44735616"/>
        <c:crosses val="autoZero"/>
        <c:auto val="1"/>
        <c:lblAlgn val="ctr"/>
        <c:lblOffset val="140"/>
        <c:tickLblSkip val="1"/>
        <c:tickMarkSkip val="1"/>
        <c:noMultiLvlLbl val="0"/>
      </c:catAx>
      <c:valAx>
        <c:axId val="144735616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44734080"/>
        <c:crosses val="autoZero"/>
        <c:crossBetween val="between"/>
        <c:majorUnit val="0.2"/>
      </c:valAx>
      <c:spPr>
        <a:noFill/>
        <a:ln w="237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1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198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38100"/>
            <a:ext cx="9067800" cy="16764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 dirty="0"/>
              <a:t>Exhibit </a:t>
            </a:r>
            <a:r>
              <a:rPr lang="en-US" sz="2400" b="1" dirty="0" smtClean="0"/>
              <a:t>12.8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Among </a:t>
            </a:r>
            <a:r>
              <a:rPr lang="en-US" sz="2400" b="1" dirty="0" smtClean="0"/>
              <a:t>Large Firms That </a:t>
            </a:r>
            <a:r>
              <a:rPr lang="en-US" sz="2400" b="1" dirty="0"/>
              <a:t>Financially Reward </a:t>
            </a:r>
            <a:r>
              <a:rPr lang="en-US" sz="2400" b="1" dirty="0" smtClean="0"/>
              <a:t>Employees </a:t>
            </a:r>
            <a:r>
              <a:rPr lang="en-US" sz="2400" b="1" dirty="0"/>
              <a:t>Based on Whether They Meet Biometric Outcomes, Percentage of Firms Basing Rewards on Various Biometric Measures, 2015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383733"/>
              </p:ext>
            </p:extLst>
          </p:nvPr>
        </p:nvGraphicFramePr>
        <p:xfrm>
          <a:off x="273051" y="1981200"/>
          <a:ext cx="8566149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19050" y="6248400"/>
            <a:ext cx="8382000" cy="48218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 </a:t>
            </a:r>
          </a:p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2015.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16873832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Long</dc:creator>
  <cp:lastModifiedBy>Michelle Long</cp:lastModifiedBy>
  <cp:revision>1</cp:revision>
  <dcterms:created xsi:type="dcterms:W3CDTF">2015-09-16T23:17:17Z</dcterms:created>
  <dcterms:modified xsi:type="dcterms:W3CDTF">2015-09-16T23:17:17Z</dcterms:modified>
</cp:coreProperties>
</file>