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16447175253413E-2"/>
          <c:y val="2.8384279475982592E-2"/>
          <c:w val="0.92511483982811327"/>
          <c:h val="0.88209606986899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Large Firms (200 or More Workers) </c:v>
                </c:pt>
              </c:strCache>
            </c:strRef>
          </c:tx>
          <c:spPr>
            <a:solidFill>
              <a:schemeClr val="accent1"/>
            </a:solidFill>
            <a:ln w="12695">
              <a:solidFill>
                <a:schemeClr val="tx1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  <a:ln w="12695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2695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 w="12695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 w="12695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chemeClr val="accent5"/>
              </a:solidFill>
              <a:ln w="12695">
                <a:solidFill>
                  <a:schemeClr val="tx1"/>
                </a:solidFill>
                <a:prstDash val="solid"/>
              </a:ln>
            </c:spPr>
          </c:dPt>
          <c:dLbls>
            <c:dLbl>
              <c:idx val="5"/>
              <c:delete val="1"/>
            </c:dLbl>
            <c:dLbl>
              <c:idx val="11"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Arial"/>
                        <a:cs typeface="Arial"/>
                      </a:rPr>
                      <a:t>69%*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Arial"/>
                        <a:cs typeface="Arial"/>
                      </a:rPr>
                      <a:t>60%*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5390">
                <a:noFill/>
              </a:ln>
            </c:spPr>
            <c:txPr>
              <a:bodyPr/>
              <a:lstStyle/>
              <a:p>
                <a:pPr algn="ctr"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Offers or Requires Health Risk Assessment</c:v>
                </c:pt>
                <c:pt idx="1">
                  <c:v>Also has an Incentive to Complete Health Risk Assessment</c:v>
                </c:pt>
                <c:pt idx="3">
                  <c:v>Offers or Asks Employees to Complete Biometeric Screening</c:v>
                </c:pt>
                <c:pt idx="4">
                  <c:v>Also has an Incentive To Complete Biometric Screening</c:v>
                </c:pt>
                <c:pt idx="6">
                  <c:v>Offers Specific Wellness Program‡ </c:v>
                </c:pt>
                <c:pt idx="7">
                  <c:v>Also has an Incentive or Penalty to Participate in Wellness Programs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0.5</c:v>
                </c:pt>
                <c:pt idx="1">
                  <c:v>0.31</c:v>
                </c:pt>
                <c:pt idx="3">
                  <c:v>0.5</c:v>
                </c:pt>
                <c:pt idx="4">
                  <c:v>0.27999999999999997</c:v>
                </c:pt>
                <c:pt idx="6">
                  <c:v>0.80999999999999994</c:v>
                </c:pt>
                <c:pt idx="7">
                  <c:v>0.31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1"/>
        <c:axId val="89576960"/>
        <c:axId val="89579904"/>
      </c:barChart>
      <c:catAx>
        <c:axId val="89576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8957990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89579904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b="0"/>
            </a:pPr>
            <a:endParaRPr lang="en-US"/>
          </a:p>
        </c:txPr>
        <c:crossAx val="89576960"/>
        <c:crosses val="autoZero"/>
        <c:crossBetween val="between"/>
        <c:majorUnit val="0.1"/>
        <c:minorUnit val="5.0000000000000114E-2"/>
      </c:valAx>
      <c:spPr>
        <a:noFill/>
        <a:ln w="2539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Calibri" panose="020F050202020403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AA719-D309-4A8E-BD76-9983870BD232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4D2B9-CC56-4ECE-AACF-465654CA3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41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C804-06AC-4878-989A-93BF06E50F30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2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692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760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50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3154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0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21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847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748181"/>
              </p:ext>
            </p:extLst>
          </p:nvPr>
        </p:nvGraphicFramePr>
        <p:xfrm>
          <a:off x="1026" y="1864723"/>
          <a:ext cx="8892603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943600"/>
            <a:ext cx="8321040" cy="8229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baseline="30000" dirty="0" smtClean="0"/>
              <a:t>‡</a:t>
            </a:r>
            <a:r>
              <a:rPr lang="en-US" sz="1100" dirty="0" smtClean="0"/>
              <a:t> </a:t>
            </a:r>
            <a:r>
              <a:rPr lang="en-US" sz="1100" dirty="0" smtClean="0">
                <a:latin typeface="Calibri" pitchFamily="34" charset="0"/>
              </a:rPr>
              <a:t>Firms that offer either “</a:t>
            </a:r>
            <a:r>
              <a:rPr lang="en-US" sz="1100" kern="1200" dirty="0" smtClean="0"/>
              <a:t>Programs </a:t>
            </a:r>
            <a:r>
              <a:rPr lang="en-US" sz="1100" kern="1200" dirty="0"/>
              <a:t>to Help Employees Stop </a:t>
            </a:r>
            <a:r>
              <a:rPr lang="en-US" sz="1100" kern="1200" dirty="0" smtClean="0"/>
              <a:t>Smoking”,</a:t>
            </a:r>
            <a:r>
              <a:rPr lang="en-US" sz="1100" dirty="0" smtClean="0"/>
              <a:t> “</a:t>
            </a:r>
            <a:r>
              <a:rPr lang="en-US" sz="1100" kern="1200" dirty="0" smtClean="0"/>
              <a:t>Programs </a:t>
            </a:r>
            <a:r>
              <a:rPr lang="en-US" sz="1100" kern="1200" dirty="0"/>
              <a:t>to Help Employees Lose </a:t>
            </a:r>
            <a:r>
              <a:rPr lang="en-US" sz="1100" kern="1200" dirty="0" smtClean="0"/>
              <a:t>Weight”, or “Other </a:t>
            </a:r>
            <a:r>
              <a:rPr lang="en-US" sz="1100" kern="1200" dirty="0"/>
              <a:t>Lifestyle  or Behavioral </a:t>
            </a:r>
            <a:r>
              <a:rPr lang="en-US" sz="1100" kern="1200" dirty="0" smtClean="0"/>
              <a:t>Coaching</a:t>
            </a:r>
            <a:r>
              <a:rPr lang="en-US" sz="1100" dirty="0" smtClean="0"/>
              <a:t>”.</a:t>
            </a: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594360"/>
          </a:xfrm>
        </p:spPr>
        <p:txBody>
          <a:bodyPr/>
          <a:lstStyle/>
          <a:p>
            <a:r>
              <a:rPr lang="en-US" sz="2200" smtClean="0">
                <a:latin typeface="+mj-lt"/>
              </a:rPr>
              <a:t>Exhibit </a:t>
            </a:r>
            <a:r>
              <a:rPr lang="en-US" sz="2200" smtClean="0">
                <a:latin typeface="+mj-lt"/>
              </a:rPr>
              <a:t>12.20</a:t>
            </a:r>
            <a:r>
              <a:rPr lang="en-US" sz="2200" dirty="0" smtClean="0">
                <a:latin typeface="+mj-lt"/>
              </a:rPr>
              <a:t/>
            </a:r>
            <a:br>
              <a:rPr lang="en-US" sz="2200" dirty="0" smtClean="0">
                <a:latin typeface="+mj-lt"/>
              </a:rPr>
            </a:br>
            <a:r>
              <a:rPr lang="en-US" sz="2200" dirty="0" smtClean="0">
                <a:latin typeface="+mj-lt"/>
              </a:rPr>
              <a:t>Among Large Firms (200 or more workers) Offering Health Benefits, Percentage of Firms Offering Incentives for Various Wellness and Health Promotion Activities, 2015</a:t>
            </a:r>
            <a:endParaRPr lang="en-US" sz="2200" dirty="0">
              <a:latin typeface="+mj-lt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609600" y="1615447"/>
            <a:ext cx="2057400" cy="49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Meta Offc Pro"/>
                <a:ea typeface="+mj-ea"/>
                <a:cs typeface="Meta Offc Pro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sz="1400" kern="0" dirty="0" smtClean="0">
                <a:latin typeface="Calibri" pitchFamily="34" charset="0"/>
              </a:rPr>
              <a:t>Health Risk Assessments</a:t>
            </a:r>
            <a:endParaRPr sz="1400" kern="0" dirty="0">
              <a:latin typeface="Calibri" pitchFamily="34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3200400" y="1615447"/>
            <a:ext cx="2971800" cy="49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Meta Offc Pro"/>
                <a:ea typeface="+mj-ea"/>
                <a:cs typeface="Meta Offc Pro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sz="1400" kern="0" dirty="0" smtClean="0">
                <a:latin typeface="Calibri" pitchFamily="34" charset="0"/>
              </a:rPr>
              <a:t>Biometric Screening</a:t>
            </a:r>
            <a:endParaRPr sz="1400" kern="0" dirty="0">
              <a:latin typeface="Calibri" pitchFamily="34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 bwMode="auto">
          <a:xfrm>
            <a:off x="5943600" y="1615447"/>
            <a:ext cx="2971800" cy="49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Meta Offc Pro"/>
                <a:ea typeface="+mj-ea"/>
                <a:cs typeface="Meta Offc Pro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sz="1400" kern="0" dirty="0" smtClean="0">
                <a:latin typeface="Calibri" pitchFamily="34" charset="0"/>
              </a:rPr>
              <a:t>Wellness Programs</a:t>
            </a:r>
            <a:endParaRPr sz="1400" kern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7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1_Blank</vt:lpstr>
      <vt:lpstr>Exhibit 12.20 Among Large Firms (200 or more workers) Offering Health Benefits, Percentage of Firms Offering Incentives for Various Wellness and Health Promotion Activities,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2.20: Among Large Firms (200 or more workers) Offering Health Benefits, Percentage of Firms Offering Incentives for Various Wellness and Health Promotion Activities, 2015</dc:title>
  <dc:creator>Michelle Long</dc:creator>
  <cp:lastModifiedBy>Michelle Long</cp:lastModifiedBy>
  <cp:revision>3</cp:revision>
  <dcterms:created xsi:type="dcterms:W3CDTF">2015-09-16T23:17:09Z</dcterms:created>
  <dcterms:modified xsi:type="dcterms:W3CDTF">2015-09-16T23:31:44Z</dcterms:modified>
</cp:coreProperties>
</file>