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 smtClean="0"/>
              <a:t>Percentage of Employees</a:t>
            </a:r>
            <a:r>
              <a:rPr lang="en-US" sz="1400" baseline="0" dirty="0" smtClean="0"/>
              <a:t> Who Completed the Assessments</a:t>
            </a:r>
            <a:endParaRPr lang="en-US" sz="1400" dirty="0"/>
          </a:p>
        </c:rich>
      </c:tx>
      <c:layout>
        <c:manualLayout>
          <c:xMode val="edge"/>
          <c:yMode val="edge"/>
          <c:x val="0.21099783579684117"/>
          <c:y val="5.410266470533857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162315236911174"/>
          <c:y val="0.13571009678477694"/>
          <c:w val="0.80639303310770349"/>
          <c:h val="0.7474063144898992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023391812865497E-2"/>
                  <c:y val="-2.7051332352668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3391812865497E-2"/>
                  <c:y val="2.70513323526692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695906432748537E-2"/>
                  <c:y val="-8.1153997058007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 w="12700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0.01</c:v>
                </c:pt>
                <c:pt idx="1">
                  <c:v>0.01</c:v>
                </c:pt>
                <c:pt idx="2">
                  <c:v>0.03</c:v>
                </c:pt>
                <c:pt idx="3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1% - 25% </c:v>
                </c:pt>
              </c:strCache>
            </c:strRef>
          </c:tx>
          <c:spPr>
            <a:solidFill>
              <a:srgbClr val="025189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0.4</c:v>
                </c:pt>
                <c:pt idx="1">
                  <c:v>0.35</c:v>
                </c:pt>
                <c:pt idx="2">
                  <c:v>0.34</c:v>
                </c:pt>
                <c:pt idx="3">
                  <c:v>0.41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26% - 50% </c:v>
                </c:pt>
              </c:strCache>
            </c:strRef>
          </c:tx>
          <c:spPr>
            <a:solidFill>
              <a:srgbClr val="31A3E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0.19</c:v>
                </c:pt>
                <c:pt idx="1">
                  <c:v>0.26</c:v>
                </c:pt>
                <c:pt idx="2">
                  <c:v>0.23</c:v>
                </c:pt>
                <c:pt idx="3">
                  <c:v>0.18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51% - 75%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0.12</c:v>
                </c:pt>
                <c:pt idx="1">
                  <c:v>0.21</c:v>
                </c:pt>
                <c:pt idx="2">
                  <c:v>0.17</c:v>
                </c:pt>
                <c:pt idx="3">
                  <c:v>0.11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76% - 100%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0.27</c:v>
                </c:pt>
                <c:pt idx="1">
                  <c:v>0.18</c:v>
                </c:pt>
                <c:pt idx="2">
                  <c:v>0.24</c:v>
                </c:pt>
                <c:pt idx="3">
                  <c:v>0.28999999999999998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7159680"/>
        <c:axId val="147173760"/>
      </c:barChart>
      <c:catAx>
        <c:axId val="1471596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anchor="ctr" anchorCtr="0"/>
          <a:lstStyle/>
          <a:p>
            <a:pPr>
              <a:defRPr sz="1200"/>
            </a:pPr>
            <a:endParaRPr lang="en-US"/>
          </a:p>
        </c:txPr>
        <c:crossAx val="147173760"/>
        <c:crosses val="autoZero"/>
        <c:auto val="1"/>
        <c:lblAlgn val="ctr"/>
        <c:lblOffset val="100"/>
        <c:noMultiLvlLbl val="0"/>
      </c:catAx>
      <c:valAx>
        <c:axId val="14717376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7159680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4086257309941522"/>
          <c:y val="8.9641725338237513E-2"/>
          <c:w val="0.85913742690058481"/>
          <c:h val="5.3720948560172531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59880-A2FD-4877-B47C-D197CB39B0DD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8EE7F-F10F-410C-9722-A0F2ACC95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7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000" b="1" dirty="0" smtClean="0">
                <a:latin typeface="Calibri" pitchFamily="34" charset="0"/>
              </a:rPr>
              <a:t>Exhibit 12.2</a:t>
            </a:r>
            <a:r>
              <a:rPr lang="en-US" sz="2000" b="1" dirty="0">
                <a:latin typeface="Calibri" pitchFamily="34" charset="0"/>
              </a:rPr>
              <a:t/>
            </a:r>
            <a:br>
              <a:rPr lang="en-US" sz="2000" b="1" dirty="0">
                <a:latin typeface="Calibri" pitchFamily="34" charset="0"/>
              </a:rPr>
            </a:br>
            <a:r>
              <a:rPr lang="en-US" sz="2000" b="1" dirty="0">
                <a:latin typeface="Calibri" pitchFamily="34" charset="0"/>
              </a:rPr>
              <a:t>Among Large Firms Offering Health Benefits and Either Offering </a:t>
            </a:r>
            <a:r>
              <a:rPr lang="en-US" sz="2000" b="1" dirty="0" smtClean="0">
                <a:latin typeface="Calibri" pitchFamily="34" charset="0"/>
              </a:rPr>
              <a:t>or </a:t>
            </a:r>
            <a:r>
              <a:rPr lang="en-US" sz="2000" b="1" dirty="0">
                <a:latin typeface="Calibri" pitchFamily="34" charset="0"/>
              </a:rPr>
              <a:t>Requiring Employees to Complete Health Risk Assessments, the Percentage of Employees Who Complete the Assessments, by Firm Size, 2015					</a:t>
            </a:r>
          </a:p>
          <a:p>
            <a:endParaRPr lang="en-US" sz="2000" b="1" dirty="0">
              <a:latin typeface="Calibri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3500" y="6248400"/>
            <a:ext cx="86233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 </a:t>
            </a:r>
            <a:endParaRPr lang="en-US" sz="1100" dirty="0">
              <a:latin typeface="Calibri" pitchFamily="34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64874312"/>
              </p:ext>
            </p:extLst>
          </p:nvPr>
        </p:nvGraphicFramePr>
        <p:xfrm>
          <a:off x="63500" y="1600200"/>
          <a:ext cx="8686800" cy="4847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7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2015-09-16T23:17:18Z</dcterms:created>
  <dcterms:modified xsi:type="dcterms:W3CDTF">2015-09-16T23:17:19Z</dcterms:modified>
</cp:coreProperties>
</file>