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62315236911174"/>
          <c:y val="0.13571009678477694"/>
          <c:w val="0.80639303310770349"/>
          <c:h val="0.7474063144898992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At All Effective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4.3859649122807015E-3"/>
                  <c:y val="2.79589237179292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0.03</c:v>
                </c:pt>
                <c:pt idx="2">
                  <c:v>0.02</c:v>
                </c:pt>
                <c:pt idx="3">
                  <c:v>0.08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Somewhat Effective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0.64</c:v>
                </c:pt>
                <c:pt idx="1">
                  <c:v>0.56999999999999995</c:v>
                </c:pt>
                <c:pt idx="2">
                  <c:v>0.65</c:v>
                </c:pt>
                <c:pt idx="3">
                  <c:v>0.64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Very Effective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2.9239766081871343E-3"/>
                  <c:y val="2.79589237179292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0.27</c:v>
                </c:pt>
                <c:pt idx="1">
                  <c:v>0.37</c:v>
                </c:pt>
                <c:pt idx="2">
                  <c:v>0.31</c:v>
                </c:pt>
                <c:pt idx="3">
                  <c:v>0.24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1.461988304093567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859649122807015E-3"/>
                  <c:y val="2.79589237179292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0.03</c:v>
                </c:pt>
                <c:pt idx="1">
                  <c:v>0.03</c:v>
                </c:pt>
                <c:pt idx="2">
                  <c:v>0.02</c:v>
                </c:pt>
                <c:pt idx="3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777984"/>
        <c:axId val="144779520"/>
      </c:barChart>
      <c:catAx>
        <c:axId val="14477798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779520"/>
        <c:crosses val="autoZero"/>
        <c:auto val="1"/>
        <c:lblAlgn val="ctr"/>
        <c:lblOffset val="100"/>
        <c:noMultiLvlLbl val="0"/>
      </c:catAx>
      <c:valAx>
        <c:axId val="144779520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7779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963450292397662"/>
          <c:y val="4.2565369944993568E-2"/>
          <c:w val="0.78896198830409359"/>
          <c:h val="7.0832942568848298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40627-1776-4634-8412-F2FAFAEF7966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4EC79-085B-4254-B3A1-31605F127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94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3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19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000" b="1" dirty="0">
                <a:latin typeface="Calibri" pitchFamily="34" charset="0"/>
              </a:rPr>
              <a:t>Exhibit </a:t>
            </a:r>
            <a:r>
              <a:rPr lang="en-US" sz="2000" b="1" dirty="0" smtClean="0">
                <a:latin typeface="Calibri" pitchFamily="34" charset="0"/>
              </a:rPr>
              <a:t>12.16</a:t>
            </a:r>
            <a:r>
              <a:rPr lang="en-US" sz="2000" b="1" dirty="0">
                <a:latin typeface="Calibri" pitchFamily="34" charset="0"/>
              </a:rPr>
              <a:t/>
            </a:r>
            <a:br>
              <a:rPr lang="en-US" sz="2000" b="1" dirty="0">
                <a:latin typeface="Calibri" pitchFamily="34" charset="0"/>
              </a:rPr>
            </a:br>
            <a:r>
              <a:rPr lang="en-US" sz="2000" b="1" dirty="0">
                <a:latin typeface="Calibri" pitchFamily="34" charset="0"/>
              </a:rPr>
              <a:t>Among </a:t>
            </a:r>
            <a:r>
              <a:rPr lang="en-US" sz="2000" b="1" dirty="0" smtClean="0">
                <a:latin typeface="Calibri" pitchFamily="34" charset="0"/>
              </a:rPr>
              <a:t>Large Offering Firms That Provide Incentives </a:t>
            </a:r>
            <a:r>
              <a:rPr lang="en-US" sz="2000" b="1" dirty="0">
                <a:latin typeface="Calibri" pitchFamily="34" charset="0"/>
              </a:rPr>
              <a:t>to Employees Who </a:t>
            </a:r>
            <a:r>
              <a:rPr lang="en-US" sz="2000" b="1" dirty="0" smtClean="0">
                <a:latin typeface="Calibri" pitchFamily="34" charset="0"/>
              </a:rPr>
              <a:t>Participate </a:t>
            </a:r>
            <a:r>
              <a:rPr lang="en-US" sz="2000" b="1" dirty="0">
                <a:latin typeface="Calibri" pitchFamily="34" charset="0"/>
              </a:rPr>
              <a:t>in Wellness </a:t>
            </a:r>
            <a:r>
              <a:rPr lang="en-US" sz="2000" b="1" dirty="0" smtClean="0">
                <a:latin typeface="Calibri" pitchFamily="34" charset="0"/>
              </a:rPr>
              <a:t>or Health Promotion Programs</a:t>
            </a:r>
            <a:r>
              <a:rPr lang="en-US" sz="2000" b="1" dirty="0">
                <a:latin typeface="Calibri" pitchFamily="34" charset="0"/>
              </a:rPr>
              <a:t>, </a:t>
            </a:r>
            <a:r>
              <a:rPr lang="en-US" sz="2000" b="1" dirty="0" smtClean="0">
                <a:latin typeface="Calibri" pitchFamily="34" charset="0"/>
              </a:rPr>
              <a:t>Firms’ Opinions </a:t>
            </a:r>
            <a:r>
              <a:rPr lang="en-US" sz="2000" b="1" dirty="0">
                <a:latin typeface="Calibri" pitchFamily="34" charset="0"/>
              </a:rPr>
              <a:t>on How Effective Incentives are </a:t>
            </a:r>
            <a:r>
              <a:rPr lang="en-US" sz="2000" b="1" dirty="0" smtClean="0">
                <a:latin typeface="Calibri" pitchFamily="34" charset="0"/>
              </a:rPr>
              <a:t>for Employee Participation, </a:t>
            </a:r>
            <a:r>
              <a:rPr lang="en-US" sz="2000" b="1" dirty="0">
                <a:latin typeface="Calibri" pitchFamily="34" charset="0"/>
              </a:rPr>
              <a:t>by Firm Size, </a:t>
            </a:r>
            <a:r>
              <a:rPr lang="en-US" sz="2000" b="1" dirty="0" smtClean="0">
                <a:latin typeface="Calibri" pitchFamily="34" charset="0"/>
              </a:rPr>
              <a:t>2015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3500" y="6248400"/>
            <a:ext cx="86233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 </a:t>
            </a:r>
            <a:endParaRPr lang="en-US" sz="1100" dirty="0">
              <a:latin typeface="Calibri" pitchFamily="34" charset="0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015199514"/>
              </p:ext>
            </p:extLst>
          </p:nvPr>
        </p:nvGraphicFramePr>
        <p:xfrm>
          <a:off x="76200" y="1629822"/>
          <a:ext cx="8686800" cy="4542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290514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2015-09-16T23:17:12Z</dcterms:created>
  <dcterms:modified xsi:type="dcterms:W3CDTF">2015-09-16T23:17:12Z</dcterms:modified>
</cp:coreProperties>
</file>