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a:latin typeface="+mj-lt"/>
              </a:defRPr>
            </a:pPr>
            <a:r>
              <a:rPr lang="en-US" sz="1400" b="0" i="0" u="none" strike="noStrike" baseline="0" dirty="0" smtClean="0">
                <a:effectLst/>
                <a:latin typeface="+mj-lt"/>
              </a:rPr>
              <a:t>Maximum Annual Value of the Reward for Wellness and Health Promotion Programs Altogether (All Large Firms - 200 or More Workers)</a:t>
            </a:r>
            <a:endParaRPr lang="en-US" sz="1400" b="0" dirty="0">
              <a:latin typeface="+mj-lt"/>
            </a:endParaRPr>
          </a:p>
        </c:rich>
      </c:tx>
      <c:layout/>
      <c:overlay val="1"/>
    </c:title>
    <c:autoTitleDeleted val="0"/>
    <c:plotArea>
      <c:layout>
        <c:manualLayout>
          <c:layoutTarget val="inner"/>
          <c:xMode val="edge"/>
          <c:yMode val="edge"/>
          <c:x val="6.5482796892342182E-2"/>
          <c:y val="2.2529354883271169E-2"/>
          <c:w val="0.9345172031076564"/>
          <c:h val="0.8017406117504543"/>
        </c:manualLayout>
      </c:layout>
      <c:barChart>
        <c:barDir val="col"/>
        <c:grouping val="clustered"/>
        <c:varyColors val="0"/>
        <c:ser>
          <c:idx val="0"/>
          <c:order val="0"/>
          <c:tx>
            <c:v>Large Firms (200 or more Workers)</c:v>
          </c:tx>
          <c:spPr>
            <a:solidFill>
              <a:schemeClr val="accent1"/>
            </a:solidFill>
            <a:ln w="11867">
              <a:solidFill>
                <a:schemeClr val="tx1"/>
              </a:solidFill>
              <a:prstDash val="solid"/>
            </a:ln>
          </c:spPr>
          <c:invertIfNegative val="0"/>
          <c:dLbls>
            <c:numFmt formatCode="0%" sourceLinked="0"/>
            <c:spPr>
              <a:noFill/>
              <a:ln w="23735">
                <a:noFill/>
              </a:ln>
            </c:spPr>
            <c:txPr>
              <a:bodyPr/>
              <a:lstStyle/>
              <a:p>
                <a:pPr>
                  <a:defRPr sz="1200" b="0" i="0" u="none" strike="noStrike" baseline="0">
                    <a:solidFill>
                      <a:schemeClr val="tx1"/>
                    </a:solidFill>
                    <a:latin typeface="+mj-lt"/>
                    <a:ea typeface="Tahoma"/>
                    <a:cs typeface="Tahoma"/>
                  </a:defRPr>
                </a:pPr>
                <a:endParaRPr lang="en-US"/>
              </a:p>
            </c:txPr>
            <c:showLegendKey val="0"/>
            <c:showVal val="1"/>
            <c:showCatName val="0"/>
            <c:showSerName val="0"/>
            <c:showPercent val="0"/>
            <c:showBubbleSize val="0"/>
            <c:showLeaderLines val="0"/>
          </c:dLbls>
          <c:cat>
            <c:strRef>
              <c:f>Sheet1!$B$1:$F$1</c:f>
              <c:strCache>
                <c:ptCount val="5"/>
                <c:pt idx="0">
                  <c:v>$150 or Less</c:v>
                </c:pt>
                <c:pt idx="1">
                  <c:v>&gt;$150 to $500</c:v>
                </c:pt>
                <c:pt idx="2">
                  <c:v>&gt;$500 to $1,000</c:v>
                </c:pt>
                <c:pt idx="3">
                  <c:v>&gt;$1,000 to $2,000</c:v>
                </c:pt>
                <c:pt idx="4">
                  <c:v>Greater than $2,000</c:v>
                </c:pt>
              </c:strCache>
            </c:strRef>
          </c:cat>
          <c:val>
            <c:numRef>
              <c:f>Sheet1!$B$2:$F$2</c:f>
              <c:numCache>
                <c:formatCode>0%</c:formatCode>
                <c:ptCount val="5"/>
                <c:pt idx="0">
                  <c:v>0.22</c:v>
                </c:pt>
                <c:pt idx="1">
                  <c:v>0.41</c:v>
                </c:pt>
                <c:pt idx="2">
                  <c:v>0.21</c:v>
                </c:pt>
                <c:pt idx="3">
                  <c:v>0.11</c:v>
                </c:pt>
                <c:pt idx="4">
                  <c:v>0.05</c:v>
                </c:pt>
              </c:numCache>
            </c:numRef>
          </c:val>
        </c:ser>
        <c:dLbls>
          <c:showLegendKey val="0"/>
          <c:showVal val="1"/>
          <c:showCatName val="0"/>
          <c:showSerName val="0"/>
          <c:showPercent val="0"/>
          <c:showBubbleSize val="0"/>
        </c:dLbls>
        <c:gapWidth val="177"/>
        <c:overlap val="-30"/>
        <c:axId val="144773120"/>
        <c:axId val="144774656"/>
      </c:barChart>
      <c:catAx>
        <c:axId val="144773120"/>
        <c:scaling>
          <c:orientation val="minMax"/>
        </c:scaling>
        <c:delete val="0"/>
        <c:axPos val="b"/>
        <c:numFmt formatCode="General" sourceLinked="1"/>
        <c:majorTickMark val="out"/>
        <c:minorTickMark val="none"/>
        <c:tickLblPos val="nextTo"/>
        <c:spPr>
          <a:ln w="2967">
            <a:solidFill>
              <a:schemeClr val="tx1"/>
            </a:solidFill>
            <a:prstDash val="solid"/>
          </a:ln>
        </c:spPr>
        <c:txPr>
          <a:bodyPr rot="0" vert="horz"/>
          <a:lstStyle/>
          <a:p>
            <a:pPr>
              <a:defRPr sz="1200" b="1" i="0" u="none" strike="noStrike" baseline="0">
                <a:solidFill>
                  <a:schemeClr val="tx1"/>
                </a:solidFill>
                <a:latin typeface="+mj-lt"/>
                <a:ea typeface="Tahoma"/>
                <a:cs typeface="Tahoma"/>
              </a:defRPr>
            </a:pPr>
            <a:endParaRPr lang="en-US"/>
          </a:p>
        </c:txPr>
        <c:crossAx val="144774656"/>
        <c:crosses val="autoZero"/>
        <c:auto val="1"/>
        <c:lblAlgn val="ctr"/>
        <c:lblOffset val="140"/>
        <c:tickLblSkip val="1"/>
        <c:tickMarkSkip val="1"/>
        <c:noMultiLvlLbl val="0"/>
      </c:catAx>
      <c:valAx>
        <c:axId val="144774656"/>
        <c:scaling>
          <c:orientation val="minMax"/>
          <c:max val="1"/>
        </c:scaling>
        <c:delete val="0"/>
        <c:axPos val="l"/>
        <c:numFmt formatCode="0%" sourceLinked="1"/>
        <c:majorTickMark val="out"/>
        <c:minorTickMark val="none"/>
        <c:tickLblPos val="nextTo"/>
        <c:spPr>
          <a:ln w="2967">
            <a:solidFill>
              <a:schemeClr val="tx1"/>
            </a:solidFill>
            <a:prstDash val="solid"/>
          </a:ln>
        </c:spPr>
        <c:txPr>
          <a:bodyPr rot="0" vert="horz"/>
          <a:lstStyle/>
          <a:p>
            <a:pPr algn="ctr">
              <a:defRPr lang="en-US" sz="1200" b="0" i="0" u="none" strike="noStrike" kern="1200" baseline="0">
                <a:solidFill>
                  <a:srgbClr val="000000"/>
                </a:solidFill>
                <a:latin typeface="+mj-lt"/>
                <a:ea typeface="Tahoma"/>
                <a:cs typeface="Tahoma"/>
              </a:defRPr>
            </a:pPr>
            <a:endParaRPr lang="en-US"/>
          </a:p>
        </c:txPr>
        <c:crossAx val="144773120"/>
        <c:crosses val="autoZero"/>
        <c:crossBetween val="between"/>
        <c:majorUnit val="0.2"/>
      </c:valAx>
      <c:spPr>
        <a:noFill/>
        <a:ln w="23735">
          <a:noFill/>
        </a:ln>
      </c:spPr>
    </c:plotArea>
    <c:plotVisOnly val="1"/>
    <c:dispBlanksAs val="gap"/>
    <c:showDLblsOverMax val="0"/>
  </c:chart>
  <c:spPr>
    <a:noFill/>
    <a:ln>
      <a:noFill/>
    </a:ln>
  </c:spPr>
  <c:txPr>
    <a:bodyPr/>
    <a:lstStyle/>
    <a:p>
      <a:pPr>
        <a:defRPr sz="1051" b="1" i="0" u="none" strike="noStrike" baseline="0">
          <a:solidFill>
            <a:schemeClr val="tx1"/>
          </a:solidFill>
          <a:latin typeface="Tahoma"/>
          <a:ea typeface="Tahoma"/>
          <a:cs typeface="Tahoma"/>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203604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15440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92909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5006381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a:prstGeom prst="rect">
            <a:avLst/>
          </a:prstGeom>
        </p:spPr>
        <p:txBody>
          <a:bodyPr/>
          <a:lstStyle/>
          <a:p>
            <a:endParaRPr lang="en-US" dirty="0"/>
          </a:p>
        </p:txBody>
      </p:sp>
    </p:spTree>
    <p:extLst>
      <p:ext uri="{BB962C8B-B14F-4D97-AF65-F5344CB8AC3E}">
        <p14:creationId xmlns:p14="http://schemas.microsoft.com/office/powerpoint/2010/main" val="60357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8383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5954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9"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1727462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8467" y="-8467"/>
            <a:ext cx="9067800" cy="2019300"/>
          </a:xfrm>
          <a:prstGeom prst="rect">
            <a:avLst/>
          </a:prstGeom>
          <a:noFill/>
          <a:ln w="12700" algn="ctr">
            <a:noFill/>
            <a:miter lim="800000"/>
            <a:headEnd/>
            <a:tailEnd/>
          </a:ln>
          <a:effectLst/>
        </p:spPr>
        <p:txBody>
          <a:bodyPr anchor="ctr"/>
          <a:lstStyle/>
          <a:p>
            <a:r>
              <a:rPr lang="en-US" sz="2200" b="1" dirty="0"/>
              <a:t>Exhibit 12.15 </a:t>
            </a:r>
            <a:endParaRPr lang="en-US" sz="2200" b="1" dirty="0" smtClean="0"/>
          </a:p>
          <a:p>
            <a:r>
              <a:rPr lang="en-US" sz="2200" b="1" dirty="0" smtClean="0">
                <a:solidFill>
                  <a:srgbClr val="000000"/>
                </a:solidFill>
              </a:rPr>
              <a:t>Among </a:t>
            </a:r>
            <a:r>
              <a:rPr lang="en-US" sz="2200" b="1" dirty="0">
                <a:solidFill>
                  <a:srgbClr val="000000"/>
                </a:solidFill>
              </a:rPr>
              <a:t>Large Firms Offering Incentives for Workers Who Participate In or Complete Wellness Programs, Maximum Annual Value of the Reward </a:t>
            </a:r>
            <a:r>
              <a:rPr lang="en-US" sz="2200" b="1" dirty="0" smtClean="0">
                <a:solidFill>
                  <a:srgbClr val="000000"/>
                </a:solidFill>
              </a:rPr>
              <a:t>for </a:t>
            </a:r>
            <a:r>
              <a:rPr lang="en-US" sz="2200" b="1" dirty="0">
                <a:solidFill>
                  <a:srgbClr val="000000"/>
                </a:solidFill>
              </a:rPr>
              <a:t>Wellness and Health Promotion </a:t>
            </a:r>
            <a:r>
              <a:rPr lang="en-US" sz="2200" b="1" dirty="0" smtClean="0">
                <a:solidFill>
                  <a:srgbClr val="000000"/>
                </a:solidFill>
              </a:rPr>
              <a:t>Programs, </a:t>
            </a:r>
            <a:r>
              <a:rPr lang="en-US" sz="2200" b="1" dirty="0">
                <a:solidFill>
                  <a:srgbClr val="000000"/>
                </a:solidFill>
              </a:rPr>
              <a:t>Including </a:t>
            </a:r>
            <a:r>
              <a:rPr lang="en-US" sz="2200" b="1" dirty="0" smtClean="0">
                <a:solidFill>
                  <a:srgbClr val="000000"/>
                </a:solidFill>
              </a:rPr>
              <a:t>Incentives for Health </a:t>
            </a:r>
            <a:r>
              <a:rPr lang="en-US" sz="2200" b="1" dirty="0">
                <a:solidFill>
                  <a:srgbClr val="000000"/>
                </a:solidFill>
              </a:rPr>
              <a:t>Risk Assessment and Biometric Screening, 2015</a:t>
            </a:r>
          </a:p>
        </p:txBody>
      </p:sp>
      <p:graphicFrame>
        <p:nvGraphicFramePr>
          <p:cNvPr id="6" name="Object 4"/>
          <p:cNvGraphicFramePr>
            <a:graphicFrameLocks noChangeAspect="1"/>
          </p:cNvGraphicFramePr>
          <p:nvPr>
            <p:extLst>
              <p:ext uri="{D42A27DB-BD31-4B8C-83A1-F6EECF244321}">
                <p14:modId xmlns:p14="http://schemas.microsoft.com/office/powerpoint/2010/main" val="954514246"/>
              </p:ext>
            </p:extLst>
          </p:nvPr>
        </p:nvGraphicFramePr>
        <p:xfrm>
          <a:off x="273051" y="2209800"/>
          <a:ext cx="8566149"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8198" name="Text Box 6"/>
          <p:cNvSpPr txBox="1">
            <a:spLocks noChangeArrowheads="1"/>
          </p:cNvSpPr>
          <p:nvPr/>
        </p:nvSpPr>
        <p:spPr bwMode="auto">
          <a:xfrm>
            <a:off x="63858" y="5853669"/>
            <a:ext cx="8382000" cy="990015"/>
          </a:xfrm>
          <a:prstGeom prst="rect">
            <a:avLst/>
          </a:prstGeom>
          <a:noFill/>
          <a:ln w="12700" algn="ctr">
            <a:noFill/>
            <a:miter lim="800000"/>
            <a:headEnd/>
            <a:tailEnd/>
          </a:ln>
          <a:effectLst/>
        </p:spPr>
        <p:txBody>
          <a:bodyPr wrap="square">
            <a:spAutoFit/>
          </a:bodyPr>
          <a:lstStyle/>
          <a:p>
            <a:pPr>
              <a:spcAft>
                <a:spcPts val="400"/>
              </a:spcAft>
            </a:pPr>
            <a:r>
              <a:rPr lang="en-US" sz="1100" dirty="0" smtClean="0">
                <a:solidFill>
                  <a:srgbClr val="000000"/>
                </a:solidFill>
              </a:rPr>
              <a:t>NOTE: Firms </a:t>
            </a:r>
            <a:r>
              <a:rPr lang="en-US" sz="1100" dirty="0">
                <a:solidFill>
                  <a:srgbClr val="000000"/>
                </a:solidFill>
              </a:rPr>
              <a:t>with at least one of the listed wellness programs were asked to report the maximum reward or penalty an employee could earn for all of the firm's health promotion activities combined.  For some employers, the maximum incentive may include rewards or penalties for activities related to health risk assessments and biometric screening</a:t>
            </a:r>
            <a:r>
              <a:rPr lang="en-US" sz="1100" dirty="0" smtClean="0">
                <a:solidFill>
                  <a:srgbClr val="000000"/>
                </a:solidFill>
              </a:rPr>
              <a:t>.  Listed programs include: “</a:t>
            </a:r>
            <a:r>
              <a:rPr lang="en-US" sz="1100" dirty="0">
                <a:solidFill>
                  <a:srgbClr val="000000"/>
                </a:solidFill>
              </a:rPr>
              <a:t>Programs to Help Employees Stop Smoking”, “Programs to Help Employees Lose Weight”, or “Other Lifestyle </a:t>
            </a:r>
            <a:r>
              <a:rPr lang="en-US" sz="1100" dirty="0" smtClean="0">
                <a:solidFill>
                  <a:srgbClr val="000000"/>
                </a:solidFill>
              </a:rPr>
              <a:t>or </a:t>
            </a:r>
            <a:r>
              <a:rPr lang="en-US" sz="1100" dirty="0">
                <a:solidFill>
                  <a:srgbClr val="000000"/>
                </a:solidFill>
              </a:rPr>
              <a:t>Behavioral Coaching“</a:t>
            </a:r>
            <a:endParaRPr lang="en-US" sz="1100" dirty="0" smtClean="0">
              <a:solidFill>
                <a:srgbClr val="000000"/>
              </a:solidFill>
            </a:endParaRPr>
          </a:p>
          <a:p>
            <a:pPr>
              <a:spcAft>
                <a:spcPts val="400"/>
              </a:spcAft>
            </a:pPr>
            <a:r>
              <a:rPr lang="en-US" sz="1100" dirty="0" smtClean="0">
                <a:solidFill>
                  <a:srgbClr val="000000"/>
                </a:solidFill>
              </a:rPr>
              <a:t>SOURCE: </a:t>
            </a:r>
            <a:r>
              <a:rPr lang="en-US" sz="1100" dirty="0">
                <a:solidFill>
                  <a:srgbClr val="000000"/>
                </a:solidFill>
              </a:rPr>
              <a:t>Kaiser/HRET Survey of Employer-Sponsored Health Benefits, </a:t>
            </a:r>
            <a:r>
              <a:rPr lang="en-US" sz="1100" dirty="0" smtClean="0">
                <a:solidFill>
                  <a:srgbClr val="000000"/>
                </a:solidFill>
              </a:rPr>
              <a:t>2015. </a:t>
            </a:r>
            <a:endParaRPr lang="en-US" sz="1100" dirty="0">
              <a:solidFill>
                <a:srgbClr val="000000"/>
              </a:solidFill>
            </a:endParaRPr>
          </a:p>
        </p:txBody>
      </p:sp>
    </p:spTree>
    <p:extLst>
      <p:ext uri="{BB962C8B-B14F-4D97-AF65-F5344CB8AC3E}">
        <p14:creationId xmlns:p14="http://schemas.microsoft.com/office/powerpoint/2010/main" val="1115399341"/>
      </p:ext>
    </p:extLst>
  </p:cSld>
  <p:clrMapOvr>
    <a:masterClrMapping/>
  </p:clrMapOvr>
</p:sld>
</file>

<file path=ppt/theme/theme1.xml><?xml version="1.0" encoding="utf-8"?>
<a:theme xmlns:a="http://schemas.openxmlformats.org/drawingml/2006/main" name="2_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161</Words>
  <Application>Microsoft Office PowerPoint</Application>
  <PresentationFormat>On-screen Show (4:3)</PresentationFormat>
  <Paragraphs>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2_Blank</vt:lpstr>
      <vt:lpstr>PowerPoint Presentation</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Long</dc:creator>
  <cp:lastModifiedBy>Michelle Long</cp:lastModifiedBy>
  <cp:revision>1</cp:revision>
  <dcterms:created xsi:type="dcterms:W3CDTF">2015-09-16T23:17:13Z</dcterms:created>
  <dcterms:modified xsi:type="dcterms:W3CDTF">2015-09-16T23:17:14Z</dcterms:modified>
</cp:coreProperties>
</file>