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983121707870297E-2"/>
          <c:y val="4.1916167664670663E-2"/>
          <c:w val="0.94001687829212965"/>
          <c:h val="0.809615168452685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Programs to Help Employees Stop Smoking</c:v>
                </c:pt>
                <c:pt idx="1">
                  <c:v>Programs to Help Employees Lose Weight</c:v>
                </c:pt>
                <c:pt idx="2">
                  <c:v>Other Lifestyle or Behavioral Coaching</c:v>
                </c:pt>
                <c:pt idx="3">
                  <c:v>At Least One 
of These Programs</c:v>
                </c:pt>
              </c:strCache>
            </c:strRef>
          </c:cat>
          <c:val>
            <c:numRef>
              <c:f>Sheet1!$B$2:$E$2</c:f>
              <c:numCache>
                <c:formatCode>0%"*"</c:formatCode>
                <c:ptCount val="4"/>
                <c:pt idx="0">
                  <c:v>0.41</c:v>
                </c:pt>
                <c:pt idx="1">
                  <c:v>0.39</c:v>
                </c:pt>
                <c:pt idx="2">
                  <c:v>0.39</c:v>
                </c:pt>
                <c:pt idx="3">
                  <c:v>0.49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100" b="0"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Programs to Help Employees Stop Smoking</c:v>
                </c:pt>
                <c:pt idx="1">
                  <c:v>Programs to Help Employees Lose Weight</c:v>
                </c:pt>
                <c:pt idx="2">
                  <c:v>Other Lifestyle or Behavioral Coaching</c:v>
                </c:pt>
                <c:pt idx="3">
                  <c:v>At Least One 
of These Programs</c:v>
                </c:pt>
              </c:strCache>
            </c:strRef>
          </c:cat>
          <c:val>
            <c:numRef>
              <c:f>Sheet1!$B$3:$E$3</c:f>
              <c:numCache>
                <c:formatCode>0%"*"</c:formatCode>
                <c:ptCount val="4"/>
                <c:pt idx="0">
                  <c:v>0.71</c:v>
                </c:pt>
                <c:pt idx="1">
                  <c:v>0.61</c:v>
                </c:pt>
                <c:pt idx="2">
                  <c:v>0.68</c:v>
                </c:pt>
                <c:pt idx="3">
                  <c:v>0.81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4856192"/>
        <c:axId val="144857728"/>
      </c:barChart>
      <c:catAx>
        <c:axId val="144856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0" vert="horz"/>
          <a:lstStyle/>
          <a:p>
            <a:pPr>
              <a:defRPr sz="1200">
                <a:latin typeface="Calibri" pitchFamily="34" charset="0"/>
              </a:defRPr>
            </a:pPr>
            <a:endParaRPr lang="en-US"/>
          </a:p>
        </c:txPr>
        <c:crossAx val="144857728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144857728"/>
        <c:scaling>
          <c:orientation val="minMax"/>
          <c:max val="1"/>
          <c:min val="0"/>
        </c:scaling>
        <c:delete val="0"/>
        <c:axPos val="l"/>
        <c:numFmt formatCode="0%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200" b="0">
                <a:latin typeface="Calibri" pitchFamily="34" charset="0"/>
              </a:defRPr>
            </a:pPr>
            <a:endParaRPr lang="en-US"/>
          </a:p>
        </c:txPr>
        <c:crossAx val="144856192"/>
        <c:crosses val="autoZero"/>
        <c:crossBetween val="between"/>
      </c:valAx>
      <c:spPr>
        <a:noFill/>
        <a:ln w="22890">
          <a:noFill/>
        </a:ln>
      </c:spPr>
    </c:plotArea>
    <c:legend>
      <c:legendPos val="b"/>
      <c:layout>
        <c:manualLayout>
          <c:xMode val="edge"/>
          <c:yMode val="edge"/>
          <c:x val="0.66244755100449859"/>
          <c:y val="1.7699998418249808E-2"/>
          <c:w val="0.32919827182834571"/>
          <c:h val="8.7280623098493812E-2"/>
        </c:manualLayout>
      </c:layout>
      <c:overlay val="0"/>
      <c:spPr>
        <a:solidFill>
          <a:schemeClr val="bg1"/>
        </a:solidFill>
        <a:ln w="2861">
          <a:noFill/>
          <a:prstDash val="solid"/>
        </a:ln>
      </c:spPr>
      <c:txPr>
        <a:bodyPr/>
        <a:lstStyle/>
        <a:p>
          <a:pPr>
            <a:defRPr sz="1200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1" i="0" u="none" strike="noStrike" baseline="0">
          <a:solidFill>
            <a:schemeClr val="tx1"/>
          </a:solidFill>
          <a:latin typeface="+mn-lt"/>
          <a:ea typeface="Tahoma"/>
          <a:cs typeface="Tahoma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0.11607</cdr:x>
      <cdr:y>0.78538</cdr:y>
    </cdr:from>
    <cdr:to>
      <cdr:x>0.15179</cdr:x>
      <cdr:y>0.8375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90600" y="3444875"/>
          <a:ext cx="3048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0.76001</cdr:x>
      <cdr:y>0.14659</cdr:y>
    </cdr:from>
    <cdr:to>
      <cdr:x>0.76001</cdr:x>
      <cdr:y>0.84696</cdr:y>
    </cdr:to>
    <cdr:cxnSp macro="">
      <cdr:nvCxnSpPr>
        <cdr:cNvPr id="12" name="Straight Connector 11"/>
        <cdr:cNvCxnSpPr/>
      </cdr:nvCxnSpPr>
      <cdr:spPr>
        <a:xfrm xmlns:a="http://schemas.openxmlformats.org/drawingml/2006/main" flipV="1">
          <a:off x="6629400" y="685800"/>
          <a:ext cx="0" cy="3276600"/>
        </a:xfrm>
        <a:prstGeom xmlns:a="http://schemas.openxmlformats.org/drawingml/2006/main" prst="line">
          <a:avLst/>
        </a:prstGeom>
        <a:ln xmlns:a="http://schemas.openxmlformats.org/drawingml/2006/main" w="25400" cmpd="sng">
          <a:solidFill>
            <a:schemeClr val="tx1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0198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61833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6265461"/>
              </p:ext>
            </p:extLst>
          </p:nvPr>
        </p:nvGraphicFramePr>
        <p:xfrm>
          <a:off x="152400" y="1600200"/>
          <a:ext cx="8722760" cy="4678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76200" y="6283960"/>
            <a:ext cx="8321040" cy="548640"/>
          </a:xfrm>
        </p:spPr>
        <p:txBody>
          <a:bodyPr/>
          <a:lstStyle/>
          <a:p>
            <a:pPr eaLnBrk="0" hangingPunct="0"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* Estimate is statistically different between All Small Firms and All Large Firms (p&lt;.05). </a:t>
            </a:r>
            <a:endParaRPr lang="en-US" sz="1100" dirty="0"/>
          </a:p>
          <a:p>
            <a:pPr eaLnBrk="0" hangingPunct="0"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NOTE: “Other Lifestyle or Behavioral Coaching” can include health education classes, stress management, or substance abuse counseling. </a:t>
            </a:r>
          </a:p>
          <a:p>
            <a:pPr eaLnBrk="0" hangingPunct="0"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 Kaiser/HRET Survey of Employer-Sponsored Health Benefits, </a:t>
            </a:r>
            <a:r>
              <a:rPr lang="en-US" sz="1100" dirty="0" smtClean="0"/>
              <a:t>2015</a:t>
            </a:r>
            <a:r>
              <a:rPr lang="en-US" sz="1100" dirty="0" smtClean="0">
                <a:latin typeface="Calibri" pitchFamily="34" charset="0"/>
              </a:rPr>
              <a:t>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>
                <a:latin typeface="Calibri" pitchFamily="34" charset="0"/>
              </a:rPr>
              <a:t>Exhibit 12.11</a:t>
            </a:r>
            <a:br>
              <a:rPr lang="en-US" sz="2400" dirty="0" smtClean="0">
                <a:latin typeface="Calibri" pitchFamily="34" charset="0"/>
              </a:rPr>
            </a:br>
            <a:r>
              <a:rPr lang="en-US" sz="2400" dirty="0"/>
              <a:t>Among Firms Offering Health Benefits, Percentage of Firms Offering Specific Wellness Program to Their Employees, by Firm Size, 2015</a:t>
            </a:r>
            <a:endParaRPr lang="en-US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05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KFF">
      <a:dk1>
        <a:srgbClr val="000000"/>
      </a:dk1>
      <a:lt1>
        <a:srgbClr val="FFFFFF"/>
      </a:lt1>
      <a:dk2>
        <a:srgbClr val="E05C26"/>
      </a:dk2>
      <a:lt2>
        <a:srgbClr val="FF8811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54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Exhibit 12.11 Among Firms Offering Health Benefits, Percentage of Firms Offering Specific Wellness Program to Their Employees, by Firm Size,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12.11 Among Firms Offering Health Benefits, Percentage of Firms Offering Specific Wellness Program to Their Employees, by Firm Size, 2015</dc:title>
  <dc:creator>Michelle Long</dc:creator>
  <cp:lastModifiedBy>Michelle Long</cp:lastModifiedBy>
  <cp:revision>1</cp:revision>
  <dcterms:created xsi:type="dcterms:W3CDTF">2015-09-16T23:17:15Z</dcterms:created>
  <dcterms:modified xsi:type="dcterms:W3CDTF">2015-09-16T23:17:15Z</dcterms:modified>
</cp:coreProperties>
</file>