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307617481475748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9525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</c:dLbl>
            <c:dLbl>
              <c:idx val="5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>
                    <a:latin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0.25</c:v>
                </c:pt>
                <c:pt idx="1">
                  <c:v>0.14000000000000001</c:v>
                </c:pt>
                <c:pt idx="2">
                  <c:v>0</c:v>
                </c:pt>
                <c:pt idx="3">
                  <c:v>0.19</c:v>
                </c:pt>
                <c:pt idx="4">
                  <c:v>0.3</c:v>
                </c:pt>
                <c:pt idx="5">
                  <c:v>0</c:v>
                </c:pt>
                <c:pt idx="6">
                  <c:v>0.37</c:v>
                </c:pt>
                <c:pt idx="7">
                  <c:v>0.18</c:v>
                </c:pt>
                <c:pt idx="8">
                  <c:v>0</c:v>
                </c:pt>
                <c:pt idx="9">
                  <c:v>0.24</c:v>
                </c:pt>
                <c:pt idx="10">
                  <c:v>0.16</c:v>
                </c:pt>
                <c:pt idx="11">
                  <c:v>0</c:v>
                </c:pt>
                <c:pt idx="12">
                  <c:v>0.17</c:v>
                </c:pt>
                <c:pt idx="13">
                  <c:v>0.31</c:v>
                </c:pt>
                <c:pt idx="14">
                  <c:v>0</c:v>
                </c:pt>
                <c:pt idx="15">
                  <c:v>0.18</c:v>
                </c:pt>
                <c:pt idx="16">
                  <c:v>0.56999999999999995</c:v>
                </c:pt>
                <c:pt idx="17">
                  <c:v>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3497472"/>
        <c:axId val="33499008"/>
      </c:barChart>
      <c:catAx>
        <c:axId val="33497472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33499008"/>
        <c:crosses val="autoZero"/>
        <c:auto val="1"/>
        <c:lblAlgn val="ctr"/>
        <c:lblOffset val="100"/>
        <c:noMultiLvlLbl val="0"/>
      </c:catAx>
      <c:valAx>
        <c:axId val="33499008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349747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046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98155"/>
              </p:ext>
            </p:extLst>
          </p:nvPr>
        </p:nvGraphicFramePr>
        <p:xfrm>
          <a:off x="3200400" y="1524000"/>
          <a:ext cx="646112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*Estimates are statistically different from each other within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Workers, Percentage of Firms Offering Retiree Health Benefits, by Firm Characteristics,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02728"/>
              </p:ext>
            </p:extLst>
          </p:nvPr>
        </p:nvGraphicFramePr>
        <p:xfrm>
          <a:off x="549276" y="1676399"/>
          <a:ext cx="4114800" cy="45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990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$23,000 a Year or Less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013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$23,000 a Year or Less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0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Higher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013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Has At Least Some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Does Not Have Any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677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26 or Younger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677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50 or Older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0818"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Ownership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For-Profit*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Public 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1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Not-For-Profit*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3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11.3 Among All Large Firms (200 or More Workers) Offering Health Benefits to Active Workers, Percentage of Firms Offering Retiree Health Benefits, by Firm Characteristics,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11.3 Among All Large Firms (200 or More Workers) Offering Health Benefits to Active Workers, Percentage of Firms Offering Retiree Health Benefits, by Firm Characteristics, 2015</dc:title>
  <dc:creator>Michelle Long</dc:creator>
  <cp:lastModifiedBy>Michelle Long</cp:lastModifiedBy>
  <cp:revision>1</cp:revision>
  <dcterms:created xsi:type="dcterms:W3CDTF">2015-09-16T19:59:56Z</dcterms:created>
  <dcterms:modified xsi:type="dcterms:W3CDTF">2015-09-16T19:59:57Z</dcterms:modified>
</cp:coreProperties>
</file>