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notesMasterIdLst>
    <p:notesMasterId r:id="rId3"/>
  </p:notes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1098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8.9179548156956542E-2"/>
          <c:y val="2.8384279475982592E-2"/>
          <c:w val="0.89655172413793038"/>
          <c:h val="0.88209606986899569"/>
        </c:manualLayout>
      </c:layout>
      <c:barChart>
        <c:barDir val="col"/>
        <c:grouping val="clustered"/>
        <c:varyColors val="0"/>
        <c:ser>
          <c:idx val="1"/>
          <c:order val="0"/>
          <c:spPr>
            <a:solidFill>
              <a:schemeClr val="accent1"/>
            </a:solidFill>
            <a:ln>
              <a:solidFill>
                <a:schemeClr val="tx1"/>
              </a:solidFill>
            </a:ln>
          </c:spPr>
          <c:invertIfNegative val="0"/>
          <c:dLbls>
            <c:txPr>
              <a:bodyPr/>
              <a:lstStyle/>
              <a:p>
                <a:pPr>
                  <a:defRPr sz="1200" b="0">
                    <a:latin typeface="Calibri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Sheet1!$B$1:$W$1</c:f>
              <c:numCache>
                <c:formatCode>General</c:formatCode>
                <c:ptCount val="22"/>
                <c:pt idx="0">
                  <c:v>1988</c:v>
                </c:pt>
                <c:pt idx="1">
                  <c:v>1991</c:v>
                </c:pt>
                <c:pt idx="2">
                  <c:v>1993</c:v>
                </c:pt>
                <c:pt idx="3">
                  <c:v>1995</c:v>
                </c:pt>
                <c:pt idx="4">
                  <c:v>1998</c:v>
                </c:pt>
                <c:pt idx="5">
                  <c:v>1999</c:v>
                </c:pt>
                <c:pt idx="6">
                  <c:v>2000</c:v>
                </c:pt>
                <c:pt idx="7">
                  <c:v>2001</c:v>
                </c:pt>
                <c:pt idx="8">
                  <c:v>2002</c:v>
                </c:pt>
                <c:pt idx="9">
                  <c:v>2003</c:v>
                </c:pt>
                <c:pt idx="10">
                  <c:v>2004</c:v>
                </c:pt>
                <c:pt idx="11">
                  <c:v>2005</c:v>
                </c:pt>
                <c:pt idx="12">
                  <c:v>2006</c:v>
                </c:pt>
                <c:pt idx="13">
                  <c:v>2007</c:v>
                </c:pt>
                <c:pt idx="14">
                  <c:v>2008</c:v>
                </c:pt>
                <c:pt idx="15">
                  <c:v>2009</c:v>
                </c:pt>
                <c:pt idx="16">
                  <c:v>2010</c:v>
                </c:pt>
                <c:pt idx="17">
                  <c:v>2011</c:v>
                </c:pt>
                <c:pt idx="18">
                  <c:v>2012</c:v>
                </c:pt>
                <c:pt idx="19">
                  <c:v>2013</c:v>
                </c:pt>
                <c:pt idx="20">
                  <c:v>2014</c:v>
                </c:pt>
                <c:pt idx="21">
                  <c:v>2015</c:v>
                </c:pt>
              </c:numCache>
            </c:numRef>
          </c:cat>
          <c:val>
            <c:numRef>
              <c:f>Sheet1!$B$2:$W$2</c:f>
              <c:numCache>
                <c:formatCode>0%</c:formatCode>
                <c:ptCount val="22"/>
                <c:pt idx="0">
                  <c:v>0.66</c:v>
                </c:pt>
                <c:pt idx="1">
                  <c:v>0.46</c:v>
                </c:pt>
                <c:pt idx="2">
                  <c:v>0.36</c:v>
                </c:pt>
                <c:pt idx="3">
                  <c:v>0.4</c:v>
                </c:pt>
                <c:pt idx="4">
                  <c:v>0.4</c:v>
                </c:pt>
                <c:pt idx="5">
                  <c:v>0.4</c:v>
                </c:pt>
                <c:pt idx="6">
                  <c:v>0.34</c:v>
                </c:pt>
                <c:pt idx="7">
                  <c:v>0.37</c:v>
                </c:pt>
                <c:pt idx="8">
                  <c:v>0.35</c:v>
                </c:pt>
                <c:pt idx="9">
                  <c:v>0.36</c:v>
                </c:pt>
                <c:pt idx="10">
                  <c:v>0.35</c:v>
                </c:pt>
                <c:pt idx="11">
                  <c:v>0.32</c:v>
                </c:pt>
                <c:pt idx="12">
                  <c:v>0.34</c:v>
                </c:pt>
                <c:pt idx="13">
                  <c:v>0.32</c:v>
                </c:pt>
                <c:pt idx="14">
                  <c:v>0.28999999999999998</c:v>
                </c:pt>
                <c:pt idx="15">
                  <c:v>0.28000000000000003</c:v>
                </c:pt>
                <c:pt idx="16">
                  <c:v>0.26</c:v>
                </c:pt>
                <c:pt idx="17">
                  <c:v>0.26</c:v>
                </c:pt>
                <c:pt idx="18">
                  <c:v>0.25</c:v>
                </c:pt>
                <c:pt idx="19">
                  <c:v>0.28000000000000003</c:v>
                </c:pt>
                <c:pt idx="20">
                  <c:v>0.25</c:v>
                </c:pt>
                <c:pt idx="21">
                  <c:v>0.23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93"/>
        <c:axId val="42128896"/>
        <c:axId val="42130432"/>
      </c:barChart>
      <c:catAx>
        <c:axId val="4212889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2978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200" b="1" i="0" u="none" strike="noStrike" baseline="0">
                <a:solidFill>
                  <a:schemeClr val="tx1"/>
                </a:solidFill>
                <a:latin typeface="Calibri" pitchFamily="34" charset="0"/>
                <a:ea typeface="Tahoma"/>
                <a:cs typeface="Tahoma"/>
              </a:defRPr>
            </a:pPr>
            <a:endParaRPr lang="en-US"/>
          </a:p>
        </c:txPr>
        <c:crossAx val="42130432"/>
        <c:crossesAt val="0"/>
        <c:auto val="1"/>
        <c:lblAlgn val="ctr"/>
        <c:lblOffset val="100"/>
        <c:tickLblSkip val="1"/>
        <c:tickMarkSkip val="1"/>
        <c:noMultiLvlLbl val="0"/>
      </c:catAx>
      <c:valAx>
        <c:axId val="42130432"/>
        <c:scaling>
          <c:orientation val="minMax"/>
          <c:max val="1"/>
          <c:min val="0"/>
        </c:scaling>
        <c:delete val="0"/>
        <c:axPos val="l"/>
        <c:numFmt formatCode="0%" sourceLinked="0"/>
        <c:majorTickMark val="out"/>
        <c:minorTickMark val="none"/>
        <c:tickLblPos val="nextTo"/>
        <c:spPr>
          <a:ln w="2978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200" b="0" i="0" u="none" strike="noStrike" baseline="0">
                <a:solidFill>
                  <a:schemeClr val="tx1"/>
                </a:solidFill>
                <a:latin typeface="Calibri" pitchFamily="34" charset="0"/>
                <a:ea typeface="Tahoma"/>
                <a:cs typeface="Tahoma"/>
              </a:defRPr>
            </a:pPr>
            <a:endParaRPr lang="en-US"/>
          </a:p>
        </c:txPr>
        <c:crossAx val="42128896"/>
        <c:crosses val="autoZero"/>
        <c:crossBetween val="between"/>
        <c:majorUnit val="0.1"/>
        <c:minorUnit val="5.0000000000000114E-2"/>
      </c:valAx>
      <c:spPr>
        <a:noFill/>
        <a:ln w="23830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852" b="1" i="0" u="none" strike="noStrike" baseline="0">
          <a:solidFill>
            <a:schemeClr val="tx1"/>
          </a:solidFill>
          <a:latin typeface="Arial"/>
          <a:ea typeface="Arial"/>
          <a:cs typeface="Arial"/>
        </a:defRPr>
      </a:pPr>
      <a:endParaRPr lang="en-US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6734497-1416-4047-BDF8-7AB5E5458F38}" type="datetimeFigureOut">
              <a:rPr lang="en-US" smtClean="0"/>
              <a:t>9/16/2015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B50A23D-A58B-4798-BBF2-4C816AFE96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63745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09E0A6A-F254-4D9B-8AB5-65D6785FAE17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2816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 algn="l">
              <a:defRPr/>
            </a:lvl1pPr>
          </a:lstStyle>
          <a:p>
            <a:pPr lvl="0"/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0971361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7" name="Text Placeholder 6"/>
          <p:cNvSpPr>
            <a:spLocks noGrp="1"/>
          </p:cNvSpPr>
          <p:nvPr>
            <p:ph type="body" sz="quarter" idx="1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8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 algn="l">
              <a:defRPr/>
            </a:lvl1pPr>
          </a:lstStyle>
          <a:p>
            <a:pPr lvl="0"/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9" name="Content Placeholder 2"/>
          <p:cNvSpPr>
            <a:spLocks noGrp="1"/>
          </p:cNvSpPr>
          <p:nvPr>
            <p:ph idx="12"/>
          </p:nvPr>
        </p:nvSpPr>
        <p:spPr>
          <a:xfrm>
            <a:off x="461772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6141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Text Placeholder 6"/>
          <p:cNvSpPr>
            <a:spLocks noGrp="1"/>
          </p:cNvSpPr>
          <p:nvPr>
            <p:ph type="body" sz="quarter" idx="1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 algn="l">
              <a:defRPr/>
            </a:lvl1pPr>
          </a:lstStyle>
          <a:p>
            <a:pPr lvl="0"/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5" name="Content Placeholder 2"/>
          <p:cNvSpPr>
            <a:spLocks noGrp="1"/>
          </p:cNvSpPr>
          <p:nvPr>
            <p:ph idx="12"/>
          </p:nvPr>
        </p:nvSpPr>
        <p:spPr>
          <a:xfrm>
            <a:off x="310896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Content Placeholder 2"/>
          <p:cNvSpPr>
            <a:spLocks noGrp="1"/>
          </p:cNvSpPr>
          <p:nvPr>
            <p:ph idx="13"/>
          </p:nvPr>
        </p:nvSpPr>
        <p:spPr>
          <a:xfrm>
            <a:off x="612648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59859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6"/>
          <p:cNvSpPr>
            <a:spLocks noGrp="1"/>
          </p:cNvSpPr>
          <p:nvPr>
            <p:ph type="body" sz="quarter" idx="1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Tit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 algn="l">
              <a:defRPr/>
            </a:lvl1pPr>
          </a:lstStyle>
          <a:p>
            <a:pPr lvl="0"/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3303448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 algn="l">
              <a:defRPr/>
            </a:lvl1pPr>
          </a:lstStyle>
          <a:p>
            <a:pPr lvl="0"/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2526875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2075" y="92075"/>
            <a:ext cx="895985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1027" name="Picture 4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04238" y="6218238"/>
            <a:ext cx="547687" cy="550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</p:sldLayoutIdLst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lang="en-US" sz="2600" b="1" dirty="0">
          <a:solidFill>
            <a:srgbClr val="000000"/>
          </a:solidFill>
          <a:latin typeface="Meta Offc Pro"/>
          <a:ea typeface="Meta Offc Pro" pitchFamily="34" charset="0"/>
          <a:cs typeface="Meta Offc Pro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600" b="1">
          <a:solidFill>
            <a:srgbClr val="000000"/>
          </a:solidFill>
          <a:latin typeface="Meta Offc Pro" pitchFamily="34" charset="0"/>
          <a:ea typeface="Meta Offc Pro" pitchFamily="34" charset="0"/>
          <a:cs typeface="Meta Offc Pro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600" b="1">
          <a:solidFill>
            <a:srgbClr val="000000"/>
          </a:solidFill>
          <a:latin typeface="Meta Offc Pro" pitchFamily="34" charset="0"/>
          <a:ea typeface="Meta Offc Pro" pitchFamily="34" charset="0"/>
          <a:cs typeface="Meta Offc Pro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600" b="1">
          <a:solidFill>
            <a:srgbClr val="000000"/>
          </a:solidFill>
          <a:latin typeface="Meta Offc Pro" pitchFamily="34" charset="0"/>
          <a:ea typeface="Meta Offc Pro" pitchFamily="34" charset="0"/>
          <a:cs typeface="Meta Offc Pro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600" b="1">
          <a:solidFill>
            <a:srgbClr val="000000"/>
          </a:solidFill>
          <a:latin typeface="Meta Offc Pro" pitchFamily="34" charset="0"/>
          <a:ea typeface="Meta Offc Pro" pitchFamily="34" charset="0"/>
          <a:cs typeface="Meta Offc Pro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3"/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3536347"/>
              </p:ext>
            </p:extLst>
          </p:nvPr>
        </p:nvGraphicFramePr>
        <p:xfrm>
          <a:off x="-76200" y="1752600"/>
          <a:ext cx="9144000" cy="39989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523999"/>
          </a:xfrm>
          <a:ln/>
        </p:spPr>
        <p:txBody>
          <a:bodyPr/>
          <a:lstStyle/>
          <a:p>
            <a:pPr eaLnBrk="1" hangingPunct="1"/>
            <a:r>
              <a:rPr lang="en-US" sz="2400" dirty="0">
                <a:latin typeface="Calibri" pitchFamily="34" charset="0"/>
              </a:rPr>
              <a:t>Exhibit 11.1</a:t>
            </a:r>
            <a:br>
              <a:rPr lang="en-US" sz="2400" dirty="0">
                <a:latin typeface="Calibri" pitchFamily="34" charset="0"/>
              </a:rPr>
            </a:br>
            <a:r>
              <a:rPr lang="en-US" sz="2400" dirty="0">
                <a:latin typeface="Calibri" pitchFamily="34" charset="0"/>
              </a:rPr>
              <a:t>Among All Large Firms (200 or More Workers) Offering Health Benefits to Active Workers, Percentage of Firms Offering Retiree Health Benefits, </a:t>
            </a:r>
            <a:r>
              <a:rPr lang="en-US" sz="2400" dirty="0" smtClean="0">
                <a:solidFill>
                  <a:schemeClr val="tx1"/>
                </a:solidFill>
                <a:latin typeface="Calibri" pitchFamily="34" charset="0"/>
              </a:rPr>
              <a:t>1988-2015</a:t>
            </a:r>
            <a:endParaRPr sz="2400" dirty="0" smtClean="0">
              <a:solidFill>
                <a:schemeClr val="tx1"/>
              </a:solidFill>
              <a:latin typeface="Calibri" pitchFamily="34" charset="0"/>
              <a:cs typeface="Meta Offc Pro" pitchFamily="34" charset="0"/>
            </a:endParaRPr>
          </a:p>
        </p:txBody>
      </p:sp>
      <p:sp>
        <p:nvSpPr>
          <p:cNvPr id="4101" name="Rectangle 9"/>
          <p:cNvSpPr>
            <a:spLocks noChangeArrowheads="1"/>
          </p:cNvSpPr>
          <p:nvPr/>
        </p:nvSpPr>
        <p:spPr bwMode="auto">
          <a:xfrm>
            <a:off x="0" y="6013471"/>
            <a:ext cx="8458200" cy="820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eaLnBrk="0" hangingPunct="0">
              <a:spcBef>
                <a:spcPts val="400"/>
              </a:spcBef>
            </a:pPr>
            <a:r>
              <a:rPr lang="en-US" sz="1100" dirty="0" smtClean="0">
                <a:latin typeface="Calibri" pitchFamily="34" charset="0"/>
              </a:rPr>
              <a:t>NOTE: Tests found no statistical difference from estimate for the previous year shown (p&lt;.05).  No statistical tests are conducted for years prior to 1999. </a:t>
            </a:r>
          </a:p>
          <a:p>
            <a:pPr eaLnBrk="0" hangingPunct="0">
              <a:spcBef>
                <a:spcPts val="400"/>
              </a:spcBef>
            </a:pPr>
            <a:r>
              <a:rPr lang="en-US" sz="1100" dirty="0" smtClean="0">
                <a:latin typeface="Calibri" pitchFamily="34" charset="0"/>
              </a:rPr>
              <a:t>SOURCE: Kaiser/HRET Survey of Employer-Sponsored Health Benefits, 1999-2015; KPMG Survey of Employer-Sponsored Health Benefits, 1991, 1993, 1995, 1998; The Health Insurance Association of America (HIAA), 1988.</a:t>
            </a:r>
            <a:endParaRPr lang="en-US" sz="1100" dirty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7581967"/>
      </p:ext>
    </p:extLst>
  </p:cSld>
  <p:clrMapOvr>
    <a:masterClrMapping/>
  </p:clrMapOvr>
</p:sld>
</file>

<file path=ppt/theme/theme1.xml><?xml version="1.0" encoding="utf-8"?>
<a:theme xmlns:a="http://schemas.openxmlformats.org/drawingml/2006/main" name="KFF Slide Template">
  <a:themeElements>
    <a:clrScheme name="Default KFF theme colors">
      <a:dk1>
        <a:srgbClr val="000000"/>
      </a:dk1>
      <a:lt1>
        <a:srgbClr val="FFFFFF"/>
      </a:lt1>
      <a:dk2>
        <a:srgbClr val="FF8811"/>
      </a:dk2>
      <a:lt2>
        <a:srgbClr val="FFD204"/>
      </a:lt2>
      <a:accent1>
        <a:srgbClr val="133559"/>
      </a:accent1>
      <a:accent2>
        <a:srgbClr val="025189"/>
      </a:accent2>
      <a:accent3>
        <a:srgbClr val="0072C0"/>
      </a:accent3>
      <a:accent4>
        <a:srgbClr val="31A3E3"/>
      </a:accent4>
      <a:accent5>
        <a:srgbClr val="7BC7ED"/>
      </a:accent5>
      <a:accent6>
        <a:srgbClr val="B0DDF4"/>
      </a:accent6>
      <a:hlink>
        <a:srgbClr val="ADA07A"/>
      </a:hlink>
      <a:folHlink>
        <a:srgbClr val="CDC6AF"/>
      </a:folHlink>
    </a:clrScheme>
    <a:fontScheme name="Meta Offc Pro">
      <a:majorFont>
        <a:latin typeface="Meta Offc Pro"/>
        <a:ea typeface=""/>
        <a:cs typeface=""/>
      </a:majorFont>
      <a:minorFont>
        <a:latin typeface="Meta Offc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 w="12700" cmpd="sng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ctr">
          <a:defRPr dirty="0" err="1" smtClean="0">
            <a:latin typeface="Meta Offc Pro"/>
            <a:cs typeface="Meta Offc Pro"/>
          </a:defRPr>
        </a:defPPr>
      </a:lstStyle>
    </a:tx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F7871B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E07A17"/>
        </a:accent6>
        <a:hlink>
          <a:srgbClr val="747894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465274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3F4968"/>
        </a:accent6>
        <a:hlink>
          <a:srgbClr val="F7871B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5">
        <a:dk1>
          <a:srgbClr val="000000"/>
        </a:dk1>
        <a:lt1>
          <a:srgbClr val="FFFFFF"/>
        </a:lt1>
        <a:dk2>
          <a:srgbClr val="000000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0000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6">
        <a:dk1>
          <a:srgbClr val="06244D"/>
        </a:dk1>
        <a:lt1>
          <a:srgbClr val="FFFFFF"/>
        </a:lt1>
        <a:dk2>
          <a:srgbClr val="06244D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41D4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70</Words>
  <Application>Microsoft Office PowerPoint</Application>
  <PresentationFormat>On-screen Show (4:3)</PresentationFormat>
  <Paragraphs>4</Paragraphs>
  <Slides>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KFF Slide Template</vt:lpstr>
      <vt:lpstr>Exhibit 11.1 Among All Large Firms (200 or More Workers) Offering Health Benefits to Active Workers, Percentage of Firms Offering Retiree Health Benefits, 1988-2015</vt:lpstr>
    </vt:vector>
  </TitlesOfParts>
  <Company>Kaiser Family Foundation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Exhibit 11.1 Among All Large Firms (200 or More Workers) Offering Health Benefits to Active Workers, Percentage of Firms Offering Retiree Health Benefits, 1988-2015</dc:title>
  <dc:creator>Michelle Long</dc:creator>
  <cp:lastModifiedBy>Michelle Long</cp:lastModifiedBy>
  <cp:revision>1</cp:revision>
  <dcterms:created xsi:type="dcterms:W3CDTF">2015-09-16T19:59:57Z</dcterms:created>
  <dcterms:modified xsi:type="dcterms:W3CDTF">2015-09-16T19:59:58Z</dcterms:modified>
</cp:coreProperties>
</file>